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3"/>
  </p:notesMasterIdLst>
  <p:sldIdLst>
    <p:sldId id="373" r:id="rId6"/>
    <p:sldId id="372" r:id="rId7"/>
    <p:sldId id="374" r:id="rId8"/>
    <p:sldId id="375" r:id="rId9"/>
    <p:sldId id="377" r:id="rId10"/>
    <p:sldId id="378" r:id="rId11"/>
    <p:sldId id="379" r:id="rId12"/>
    <p:sldId id="380" r:id="rId13"/>
    <p:sldId id="381" r:id="rId14"/>
    <p:sldId id="383" r:id="rId15"/>
    <p:sldId id="384" r:id="rId16"/>
    <p:sldId id="385" r:id="rId17"/>
    <p:sldId id="386" r:id="rId18"/>
    <p:sldId id="387" r:id="rId19"/>
    <p:sldId id="388" r:id="rId20"/>
    <p:sldId id="389" r:id="rId21"/>
    <p:sldId id="390" r:id="rId22"/>
    <p:sldId id="391" r:id="rId23"/>
    <p:sldId id="363" r:id="rId24"/>
    <p:sldId id="360" r:id="rId25"/>
    <p:sldId id="256" r:id="rId26"/>
    <p:sldId id="364" r:id="rId27"/>
    <p:sldId id="365" r:id="rId28"/>
    <p:sldId id="366" r:id="rId29"/>
    <p:sldId id="368" r:id="rId30"/>
    <p:sldId id="369" r:id="rId31"/>
    <p:sldId id="2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0079BE"/>
    <a:srgbClr val="0079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11"/>
  </p:normalViewPr>
  <p:slideViewPr>
    <p:cSldViewPr snapToGrid="0" snapToObjects="1" showGuides="1">
      <p:cViewPr varScale="1">
        <p:scale>
          <a:sx n="59" d="100"/>
          <a:sy n="59" d="100"/>
        </p:scale>
        <p:origin x="84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838BF-971F-0344-BA63-4BEF38939363}" type="datetimeFigureOut">
              <a:rPr lang="en-US" smtClean="0"/>
              <a:t>7/2/2026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DB309-3FB9-DF47-975F-4713EF12FDA7}" type="slidenum">
              <a:rPr lang="en-US" smtClean="0"/>
              <a:t>‹#›</a:t>
            </a:fld>
            <a:endParaRPr lang="en-US"/>
          </a:p>
        </p:txBody>
      </p:sp>
    </p:spTree>
    <p:extLst>
      <p:ext uri="{BB962C8B-B14F-4D97-AF65-F5344CB8AC3E}">
        <p14:creationId xmlns:p14="http://schemas.microsoft.com/office/powerpoint/2010/main" val="81235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99D73-F7A9-0E57-EE72-D274C9F91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819C6-339B-1BE9-2050-FEC8DA92A1E7}"/>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39D103D9-46D2-08CF-40CA-48E77AF99A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7A577D-9BC7-E355-178D-EDAB65DE86D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15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B2675-7959-B367-B255-E2AFFA2F8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D4DD2-60A4-D04F-0F00-2338BEC01C97}"/>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DC9EDA58-B3FC-F6FD-1425-150EFCF280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967745-CF63-7900-F35F-6988F4CB67C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90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E5F35-A031-54D7-D227-07A6D4435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9F868-E9F1-9E5B-CE49-9EEC54FC3A07}"/>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235C781-5C92-DB26-29AE-7D0EB8653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6FDAD3-C8A3-C9F5-ED8E-F6B5522A12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48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A4EBA-161A-98D6-7D15-03BBB8090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80841-19E8-0762-634C-9F8C544B5D69}"/>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278D3361-D1B6-12D7-7F6B-1E3B2C60AA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48E0F1-B299-5947-8A96-FAEC2A9F4B3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81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56EFD-1C4D-FA64-85BC-7CF0632AC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128B2-A5A0-1360-52CC-2BB767C5F231}"/>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B5ED3C21-6C7E-861E-0472-570989EAC5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A01087-5A02-0C5E-0789-430F14FDFF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25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532A-1FBD-89B2-A75D-6A46B9CD3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2AD5B-6B81-2185-4B1E-4EFBF6930501}"/>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0013D17F-4DFA-B494-6801-68660AB535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43DB34-B5B8-6202-F462-0AAE8AB971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5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BD9C-9635-04D0-29CE-6F3015B12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9DF8-4F15-8976-CB85-85BDE663523E}"/>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76BA28D1-08A0-AE34-FF4E-D116182E5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760A37-7438-7A7B-CDF1-A87E3B9619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893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CE804-04B4-069F-7E01-BA5F2FECE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841AE-D05A-5529-C0D3-B0DF324F7512}"/>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BABD1511-CDE2-0577-DC38-301B248BC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95C508-8632-6096-7C2C-F3E6AB3F7ED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405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83E47-4AA8-807B-ECD5-1B119B9B7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7D842-76A5-16C7-D6FB-48949073857B}"/>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CAA7C88F-017D-DB3C-3D42-1408ECD32B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D097DE-B3F8-8C52-13DD-4D3F1B4756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556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62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dirty="0"/>
              <a:t>Kansanlähetyksen lähetystyön painopisteet</a:t>
            </a: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26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21A0D-5C5A-091A-7442-75EC7521A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ED66C-A637-5BFA-ABA7-755B5C1E15D2}"/>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ACFB492-6640-12F5-A796-F58727BBB3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79B5D3-C5C8-CB49-E483-014BF0B46C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62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DB309-3FB9-DF47-975F-4713EF12FDA7}" type="slidenum">
              <a:rPr lang="en-US" smtClean="0"/>
              <a:t>21</a:t>
            </a:fld>
            <a:endParaRPr lang="en-US"/>
          </a:p>
        </p:txBody>
      </p:sp>
    </p:spTree>
    <p:extLst>
      <p:ext uri="{BB962C8B-B14F-4D97-AF65-F5344CB8AC3E}">
        <p14:creationId xmlns:p14="http://schemas.microsoft.com/office/powerpoint/2010/main" val="1777833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8D465-1FF1-9A01-89D3-3C140617F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00A06-077C-95B2-19DF-CBDE1C3DC716}"/>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F93332B1-D8C1-5BE4-4A44-5D60D5FD20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808307-39CA-4D79-8D8A-6C8DF11D0A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740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DAE08-70BB-ADB7-FFFD-05DE7C329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4C22E-5F19-8A35-27D3-2ACD64820361}"/>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C6071B04-B897-3FC7-1BE0-32E953727B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5AA6BA-15DA-CAFB-C7AD-9E78DE6310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390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8CCD7-3743-8086-6288-BC294BECD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150C11-4493-3D71-5017-BA1A78EAA1AB}"/>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07197F27-27CC-4A20-AA5A-C31262C44D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6694CF-788E-34EB-216C-215CA049613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867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5B836-94B6-2980-55FD-3B8B6BF77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65AAA-E90C-A1FE-F1D2-F2F83C005768}"/>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05AF7227-4B7C-E73F-528D-5081DFFE09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mn-lt"/>
                <a:ea typeface="+mn-ea"/>
                <a:cs typeface="+mn-cs"/>
              </a:rPr>
              <a:t>Voit käyttää yhteiskuvaa tai omaa kuvaasi ja mainita, että sinun lisäksesi Kansanlähetyksen lähetyskoulutuksessa on viisi muuta opiskelijaa.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mn-lt"/>
                <a:ea typeface="+mn-ea"/>
                <a:cs typeface="+mn-cs"/>
              </a:rPr>
              <a:t>Kerro jotakin lähetyskoulutuksesta, esim. mitä olet oppinut tähän mennessä. Mikä innostaa, mikä haastaa ja mitä kohti olet matkalla ym. Kuvat: Sanna Myllärinen/SEKL</a:t>
            </a:r>
          </a:p>
          <a:p>
            <a:endParaRPr lang="en-US" dirty="0"/>
          </a:p>
        </p:txBody>
      </p:sp>
      <p:sp>
        <p:nvSpPr>
          <p:cNvPr id="4" name="Slide Number Placeholder 3">
            <a:extLst>
              <a:ext uri="{FF2B5EF4-FFF2-40B4-BE49-F238E27FC236}">
                <a16:creationId xmlns:a16="http://schemas.microsoft.com/office/drawing/2014/main" id="{0E1DB97F-9084-86FB-9D7E-E4714ADAAF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630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9749-7ACB-26DE-5179-DFF850872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912CF-B02A-7F0E-A80F-30A2FDC1218E}"/>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FD832232-9CCD-2C79-406C-F071EA8ACB94}"/>
              </a:ext>
            </a:extLst>
          </p:cNvPr>
          <p:cNvSpPr>
            <a:spLocks noGrp="1"/>
          </p:cNvSpPr>
          <p:nvPr>
            <p:ph type="body" idx="1"/>
          </p:nvPr>
        </p:nvSpPr>
        <p:spPr/>
        <p:txBody>
          <a:bodyPr/>
          <a:lstStyle/>
          <a:p>
            <a:r>
              <a:rPr lang="fi-FI" sz="1200" b="1" dirty="0"/>
              <a:t>Lähetyskoulutettavakohtainen sivu</a:t>
            </a:r>
            <a:r>
              <a:rPr lang="fi-FI" sz="1200" dirty="0"/>
              <a:t>: lisää oma kuvasi, nimesi ja kerro lyhyesti kutsumuksestasi lähetystyöhön (hissipuhe). Voit myös lisätä yhteystietosi.</a:t>
            </a:r>
          </a:p>
          <a:p>
            <a:r>
              <a:rPr lang="fi-FI" sz="1200" b="1" dirty="0"/>
              <a:t>Kutsu uusia lähettäjiä </a:t>
            </a:r>
            <a:r>
              <a:rPr lang="fi-FI" sz="1200" dirty="0"/>
              <a:t>mukaan lähettäjäksi, jaa esitteitä ja pyydä läsnäolevia täyttämään esite saman tien ja palauttamaan sinulle. Pidä kirjekuori tai pieni  pahvilaatikko mukana, jonne täytetyt esitteet on helppo sujauttaa. </a:t>
            </a:r>
            <a:r>
              <a:rPr kumimoji="0" lang="fi-FI" sz="1200" b="0" i="0" u="none" strike="noStrike" kern="1200" cap="none" spc="0" normalizeH="0" baseline="0" noProof="0" dirty="0">
                <a:ln>
                  <a:noFill/>
                </a:ln>
                <a:solidFill>
                  <a:prstClr val="black"/>
                </a:solidFill>
                <a:effectLst/>
                <a:uLnTx/>
                <a:uFillTx/>
                <a:latin typeface="+mn-lt"/>
                <a:ea typeface="+mn-ea"/>
                <a:cs typeface="+mn-cs"/>
              </a:rPr>
              <a:t>Kuva: Sanna Myllärinen/SEKL</a:t>
            </a:r>
          </a:p>
        </p:txBody>
      </p:sp>
      <p:sp>
        <p:nvSpPr>
          <p:cNvPr id="4" name="Slide Number Placeholder 3">
            <a:extLst>
              <a:ext uri="{FF2B5EF4-FFF2-40B4-BE49-F238E27FC236}">
                <a16:creationId xmlns:a16="http://schemas.microsoft.com/office/drawing/2014/main" id="{26C0C845-194F-4C19-67CD-9DC3191687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17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AC520-B865-4748-536E-9C2D4330C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266EC-2F56-CB4D-9F77-0389037D3C5A}"/>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DA087D7-1693-420D-17E4-3AAE70AA56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2ACF7E-FB0E-8E70-F006-0EE315F196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85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596FD-B56C-2021-82E8-47A8F4854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914D8-EBC0-70D2-FAD1-16ED46C4BC3D}"/>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4A2ECA9F-77CA-587A-0DD0-1EB32073E2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26F826-F577-6B79-83C5-5DC8ED13F3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82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98FD-8842-995F-EBCB-BBD62F3EC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E3109-2499-757A-F2B9-E838A174855B}"/>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704B4103-5484-8F19-6D9F-4FB85E5DD2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5DE076-7FCD-6211-9A2A-75F2EE49EB1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7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53437-4CE6-C513-9636-AF76696BE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B0C43-A164-4025-5692-33A3163C3EA6}"/>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4104BBE-B28C-6227-06E5-2A7567E9AA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3BE285-6AB8-9723-8AFA-4E76716AF19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75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1D107-4032-4ACC-BCEF-9B9714D4F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A708C-2E07-3CE5-7E6F-6CE687D4507D}"/>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D962DF6-08EA-0ED0-7446-60685EE3C9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DDCF59-F799-E5E8-3E78-FE29C19B7F2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33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6B7D2-8A92-2B8D-306E-918C2D2D7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EBFDD-101C-54D2-CE9D-0973EFC50BFE}"/>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A94A53D2-6B47-AF5A-2423-7B009274AF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ED9FA5-54A3-8390-12D2-6A91769181B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97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6F8D0-F7EB-0525-A848-B61C419AC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6B112-FE5D-7D76-4816-C6E80597118B}"/>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989A99CE-66AD-FBB5-E4B0-EB6EA14DE2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A008F7-5B43-764B-416F-88271D5B69F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DB309-3FB9-DF47-975F-4713EF12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92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50377" y="1014576"/>
            <a:ext cx="10515600" cy="1325563"/>
          </a:xfrm>
        </p:spPr>
        <p:txBody>
          <a:bodyPr/>
          <a:lstStyle>
            <a:lvl1pPr algn="ctr">
              <a:defRPr sz="3200"/>
            </a:lvl1pPr>
          </a:lstStyle>
          <a:p>
            <a:r>
              <a:rPr lang="fi-FI" dirty="0"/>
              <a:t>Suuressa mukana – Kansanlähetyksen lähetystyö</a:t>
            </a:r>
            <a:endParaRPr lang="en-US"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599" y="128643"/>
            <a:ext cx="1094401" cy="1548715"/>
          </a:xfrm>
          <a:prstGeom prst="rect">
            <a:avLst/>
          </a:prstGeom>
        </p:spPr>
      </p:pic>
      <p:pic>
        <p:nvPicPr>
          <p:cNvPr id="2" name="Kuva 1">
            <a:extLst>
              <a:ext uri="{FF2B5EF4-FFF2-40B4-BE49-F238E27FC236}">
                <a16:creationId xmlns:a16="http://schemas.microsoft.com/office/drawing/2014/main" id="{8825AA1C-7F84-BEB4-79BF-E0A28D1CC633}"/>
              </a:ext>
            </a:extLst>
          </p:cNvPr>
          <p:cNvPicPr>
            <a:picLocks noChangeAspect="1"/>
          </p:cNvPicPr>
          <p:nvPr userDrawn="1"/>
        </p:nvPicPr>
        <p:blipFill>
          <a:blip r:embed="rId3"/>
          <a:stretch>
            <a:fillRect/>
          </a:stretch>
        </p:blipFill>
        <p:spPr>
          <a:xfrm>
            <a:off x="774785" y="2341401"/>
            <a:ext cx="4346825" cy="4352921"/>
          </a:xfrm>
          <a:prstGeom prst="rect">
            <a:avLst/>
          </a:prstGeom>
        </p:spPr>
      </p:pic>
      <p:sp>
        <p:nvSpPr>
          <p:cNvPr id="4" name="Tekstiruutu 3">
            <a:extLst>
              <a:ext uri="{FF2B5EF4-FFF2-40B4-BE49-F238E27FC236}">
                <a16:creationId xmlns:a16="http://schemas.microsoft.com/office/drawing/2014/main" id="{1CC0B288-4437-DEA6-AEC1-9CF915A2A4FC}"/>
              </a:ext>
            </a:extLst>
          </p:cNvPr>
          <p:cNvSpPr txBox="1"/>
          <p:nvPr userDrawn="1"/>
        </p:nvSpPr>
        <p:spPr>
          <a:xfrm>
            <a:off x="5121610" y="2929475"/>
            <a:ext cx="6097348" cy="357636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i-FI" sz="2800" b="1" i="0" u="none" strike="noStrike" kern="1200" cap="none" spc="0" normalizeH="0" baseline="0" noProof="0" dirty="0">
                <a:ln>
                  <a:noFill/>
                </a:ln>
                <a:solidFill>
                  <a:prstClr val="black"/>
                </a:solidFill>
                <a:effectLst/>
                <a:uLnTx/>
                <a:uFillTx/>
                <a:latin typeface="HK Grotesk" panose="00000500000000000000" pitchFamily="50" charset="0"/>
                <a:ea typeface="+mn-ea"/>
                <a:cs typeface="+mn-cs"/>
              </a:rPr>
              <a:t>Seurakunnan tai piirin nimi</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fi-FI" sz="2800" b="1" i="0" u="none" strike="noStrike" kern="1200" cap="none" spc="0" normalizeH="0" baseline="0" noProof="0" dirty="0">
              <a:ln>
                <a:noFill/>
              </a:ln>
              <a:solidFill>
                <a:prstClr val="black"/>
              </a:solidFill>
              <a:effectLst/>
              <a:uLnTx/>
              <a:uFillTx/>
              <a:latin typeface="HK Grotesk" panose="000005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i-FI" sz="2800" b="0" i="0" u="none" strike="noStrike" kern="1200" cap="none" spc="0" normalizeH="0" baseline="0" noProof="0" dirty="0">
                <a:ln>
                  <a:noFill/>
                </a:ln>
                <a:solidFill>
                  <a:prstClr val="black"/>
                </a:solidFill>
                <a:effectLst/>
                <a:uLnTx/>
                <a:uFillTx/>
                <a:latin typeface="HK Grotesk" panose="00000500000000000000" pitchFamily="50" charset="0"/>
                <a:ea typeface="+mn-ea"/>
                <a:cs typeface="+mn-cs"/>
              </a:rPr>
              <a:t>Tilaisuuden nimi</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fi-FI" sz="2800" b="1" i="0" u="none" strike="noStrike" kern="1200" cap="none" spc="0" normalizeH="0" baseline="0" noProof="0" dirty="0">
              <a:ln>
                <a:noFill/>
              </a:ln>
              <a:solidFill>
                <a:prstClr val="black"/>
              </a:solidFill>
              <a:effectLst/>
              <a:uLnTx/>
              <a:uFillTx/>
              <a:latin typeface="HK Grotesk" panose="000005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i-FI" sz="2800" b="0" i="0" u="none" strike="noStrike" kern="1200" cap="none" spc="0" normalizeH="0" baseline="0" noProof="0" dirty="0">
                <a:ln>
                  <a:noFill/>
                </a:ln>
                <a:solidFill>
                  <a:prstClr val="black"/>
                </a:solidFill>
                <a:effectLst/>
                <a:uLnTx/>
                <a:uFillTx/>
                <a:latin typeface="HK Grotesk" panose="00000500000000000000" pitchFamily="50" charset="0"/>
                <a:ea typeface="+mn-ea"/>
                <a:cs typeface="+mn-cs"/>
              </a:rPr>
              <a:t>Lähetyskoulutettavan nimi</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i-FI" sz="2800" b="0" i="0" u="none" strike="noStrike" kern="1200" cap="none" spc="0" normalizeH="0" baseline="0" noProof="0" dirty="0">
                <a:ln>
                  <a:noFill/>
                </a:ln>
                <a:solidFill>
                  <a:prstClr val="black"/>
                </a:solidFill>
                <a:effectLst/>
                <a:uLnTx/>
                <a:uFillTx/>
                <a:latin typeface="HK Grotesk" panose="00000500000000000000" pitchFamily="50" charset="0"/>
                <a:ea typeface="+mn-ea"/>
                <a:cs typeface="+mn-cs"/>
              </a:rPr>
              <a:t>Kansanlähetysopisto</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i-FI" sz="2800" b="0" i="0" u="none" strike="noStrike" kern="1200" cap="none" spc="0" normalizeH="0" baseline="0" noProof="0" dirty="0">
                <a:ln>
                  <a:noFill/>
                </a:ln>
                <a:solidFill>
                  <a:prstClr val="black"/>
                </a:solidFill>
                <a:effectLst/>
                <a:uLnTx/>
                <a:uFillTx/>
                <a:latin typeface="HK Grotesk" panose="00000500000000000000" pitchFamily="50" charset="0"/>
                <a:ea typeface="+mn-ea"/>
                <a:cs typeface="+mn-cs"/>
              </a:rPr>
              <a:t>päivämäärä</a:t>
            </a:r>
          </a:p>
        </p:txBody>
      </p:sp>
    </p:spTree>
    <p:extLst>
      <p:ext uri="{BB962C8B-B14F-4D97-AF65-F5344CB8AC3E}">
        <p14:creationId xmlns:p14="http://schemas.microsoft.com/office/powerpoint/2010/main" val="36875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10" name="Title 1"/>
          <p:cNvSpPr>
            <a:spLocks noGrp="1"/>
          </p:cNvSpPr>
          <p:nvPr>
            <p:ph type="title"/>
          </p:nvPr>
        </p:nvSpPr>
        <p:spPr>
          <a:xfrm>
            <a:off x="838200" y="2419981"/>
            <a:ext cx="10515600" cy="1325563"/>
          </a:xfrm>
        </p:spPr>
        <p:txBody>
          <a:bodyPr/>
          <a:lstStyle/>
          <a:p>
            <a:r>
              <a:rPr lang="fi-FI"/>
              <a:t>Muokkaa ots. perustyyl. napsautt.</a:t>
            </a:r>
            <a:endParaRPr lang="en-US"/>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243" y="359302"/>
            <a:ext cx="939114" cy="939114"/>
          </a:xfrm>
          <a:prstGeom prst="rect">
            <a:avLst/>
          </a:prstGeom>
        </p:spPr>
      </p:pic>
    </p:spTree>
    <p:extLst>
      <p:ext uri="{BB962C8B-B14F-4D97-AF65-F5344CB8AC3E}">
        <p14:creationId xmlns:p14="http://schemas.microsoft.com/office/powerpoint/2010/main" val="208852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888435"/>
            <a:ext cx="9144000" cy="33693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4243" y="359302"/>
            <a:ext cx="939114" cy="939114"/>
          </a:xfrm>
          <a:prstGeom prst="rect">
            <a:avLst/>
          </a:prstGeom>
        </p:spPr>
      </p:pic>
      <p:pic>
        <p:nvPicPr>
          <p:cNvPr id="6" name="Kuva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1281" y="6412893"/>
            <a:ext cx="4249438" cy="286837"/>
          </a:xfrm>
          <a:prstGeom prst="rect">
            <a:avLst/>
          </a:prstGeom>
        </p:spPr>
      </p:pic>
    </p:spTree>
    <p:extLst>
      <p:ext uri="{BB962C8B-B14F-4D97-AF65-F5344CB8AC3E}">
        <p14:creationId xmlns:p14="http://schemas.microsoft.com/office/powerpoint/2010/main" val="235473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2050" y="1917877"/>
            <a:ext cx="2247900" cy="2247900"/>
          </a:xfrm>
          <a:prstGeom prst="rect">
            <a:avLst/>
          </a:prstGeom>
        </p:spPr>
      </p:pic>
      <p:sp>
        <p:nvSpPr>
          <p:cNvPr id="3" name="Tekstiruutu 2"/>
          <p:cNvSpPr txBox="1"/>
          <p:nvPr userDrawn="1"/>
        </p:nvSpPr>
        <p:spPr>
          <a:xfrm>
            <a:off x="0" y="4456676"/>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a:ln>
                  <a:noFill/>
                </a:ln>
                <a:solidFill>
                  <a:prstClr val="black"/>
                </a:solidFill>
                <a:effectLst/>
                <a:uLnTx/>
                <a:uFillTx/>
                <a:latin typeface="HK Grotesk" panose="00000500000000000000" pitchFamily="50" charset="0"/>
                <a:ea typeface="+mn-ea"/>
                <a:cs typeface="+mn-cs"/>
              </a:rPr>
              <a:t>sekl.fi</a:t>
            </a:r>
          </a:p>
        </p:txBody>
      </p:sp>
    </p:spTree>
    <p:extLst>
      <p:ext uri="{BB962C8B-B14F-4D97-AF65-F5344CB8AC3E}">
        <p14:creationId xmlns:p14="http://schemas.microsoft.com/office/powerpoint/2010/main" val="3148321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603480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42647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88688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Tree>
    <p:extLst>
      <p:ext uri="{BB962C8B-B14F-4D97-AF65-F5344CB8AC3E}">
        <p14:creationId xmlns:p14="http://schemas.microsoft.com/office/powerpoint/2010/main" val="1612429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Tree>
    <p:extLst>
      <p:ext uri="{BB962C8B-B14F-4D97-AF65-F5344CB8AC3E}">
        <p14:creationId xmlns:p14="http://schemas.microsoft.com/office/powerpoint/2010/main" val="1742002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19124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888435"/>
            <a:ext cx="9144000" cy="336936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599" y="128643"/>
            <a:ext cx="1094401" cy="1548715"/>
          </a:xfrm>
          <a:prstGeom prst="rect">
            <a:avLst/>
          </a:prstGeom>
        </p:spPr>
      </p:pic>
      <p:sp>
        <p:nvSpPr>
          <p:cNvPr id="8" name="Tekstiruutu 7">
            <a:extLst>
              <a:ext uri="{FF2B5EF4-FFF2-40B4-BE49-F238E27FC236}">
                <a16:creationId xmlns:a16="http://schemas.microsoft.com/office/drawing/2014/main" id="{01993A46-13B7-8DEC-E94D-A5DD372FFCC3}"/>
              </a:ext>
            </a:extLst>
          </p:cNvPr>
          <p:cNvSpPr txBox="1"/>
          <p:nvPr userDrawn="1"/>
        </p:nvSpPr>
        <p:spPr>
          <a:xfrm>
            <a:off x="0" y="6166230"/>
            <a:ext cx="12192000" cy="6759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2400" b="1" dirty="0">
                <a:solidFill>
                  <a:srgbClr val="009CDE"/>
                </a:solidFill>
                <a:latin typeface="HK Grotesk" panose="00000500000000000000" pitchFamily="50" charset="0"/>
              </a:rPr>
              <a:t>Evankelioikaa kansa </a:t>
            </a:r>
            <a:r>
              <a:rPr lang="fi-FI" sz="2400" b="0" dirty="0">
                <a:solidFill>
                  <a:srgbClr val="009CDE"/>
                </a:solidFill>
                <a:latin typeface="HK Grotesk" panose="00000500000000000000" pitchFamily="50" charset="0"/>
              </a:rPr>
              <a:t>evankelioimaan kansoja</a:t>
            </a:r>
          </a:p>
        </p:txBody>
      </p:sp>
    </p:spTree>
    <p:extLst>
      <p:ext uri="{BB962C8B-B14F-4D97-AF65-F5344CB8AC3E}">
        <p14:creationId xmlns:p14="http://schemas.microsoft.com/office/powerpoint/2010/main" val="46727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31676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Tekstiruutu 2"/>
          <p:cNvSpPr txBox="1"/>
          <p:nvPr userDrawn="1"/>
        </p:nvSpPr>
        <p:spPr>
          <a:xfrm>
            <a:off x="0" y="4456676"/>
            <a:ext cx="12192000" cy="646331"/>
          </a:xfrm>
          <a:prstGeom prst="rect">
            <a:avLst/>
          </a:prstGeom>
          <a:noFill/>
        </p:spPr>
        <p:txBody>
          <a:bodyPr wrap="square" rtlCol="0">
            <a:spAutoFit/>
          </a:bodyPr>
          <a:lstStyle/>
          <a:p>
            <a:pPr algn="ctr"/>
            <a:r>
              <a:rPr lang="fi-FI" sz="3600" dirty="0">
                <a:latin typeface="HK Grotesk" panose="00000500000000000000" pitchFamily="50" charset="0"/>
              </a:rPr>
              <a:t>kansanlähetys.fi</a:t>
            </a:r>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6419" y="1359242"/>
            <a:ext cx="2639713" cy="3735527"/>
          </a:xfrm>
          <a:prstGeom prst="rect">
            <a:avLst/>
          </a:prstGeom>
        </p:spPr>
      </p:pic>
    </p:spTree>
    <p:extLst>
      <p:ext uri="{BB962C8B-B14F-4D97-AF65-F5344CB8AC3E}">
        <p14:creationId xmlns:p14="http://schemas.microsoft.com/office/powerpoint/2010/main" val="21395177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10934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Lst>
  <p:hf hdr="0" ftr="0"/>
  <p:txStyles>
    <p:titleStyle>
      <a:lvl1pPr algn="l" defTabSz="914400" rtl="0" eaLnBrk="1" latinLnBrk="0" hangingPunct="1">
        <a:lnSpc>
          <a:spcPct val="90000"/>
        </a:lnSpc>
        <a:spcBef>
          <a:spcPct val="0"/>
        </a:spcBef>
        <a:buNone/>
        <a:defRPr sz="4400" kern="1200">
          <a:solidFill>
            <a:schemeClr val="tx1"/>
          </a:solidFill>
          <a:latin typeface="HK Grotesk"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K Grotesk"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K Grotesk"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K Grotesk"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K Grotesk"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K Grotesk"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69455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0" rtl="0" eaLnBrk="1" latinLnBrk="0" hangingPunct="1">
        <a:lnSpc>
          <a:spcPct val="90000"/>
        </a:lnSpc>
        <a:spcBef>
          <a:spcPct val="0"/>
        </a:spcBef>
        <a:buNone/>
        <a:defRPr sz="4400" kern="1200">
          <a:solidFill>
            <a:schemeClr val="tx1"/>
          </a:solidFill>
          <a:latin typeface="HK Grotesk"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K Grotesk"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K Grotesk"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K Grotesk"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K Grotesk"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K Grotesk"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PSwCWkchBe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0F80-C54D-3137-A1A3-2315DCE2465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A7A4A52-8B1F-713A-8CD5-D89FFD3033D9}"/>
              </a:ext>
            </a:extLst>
          </p:cNvPr>
          <p:cNvSpPr>
            <a:spLocks noGrp="1"/>
          </p:cNvSpPr>
          <p:nvPr>
            <p:ph type="dt" sz="half" idx="4294967295"/>
          </p:nvPr>
        </p:nvSpPr>
        <p:spPr>
          <a:xfrm>
            <a:off x="838200" y="6356350"/>
            <a:ext cx="2743200" cy="365125"/>
          </a:xfrm>
          <a:prstGeom prst="rect">
            <a:avLst/>
          </a:prstGeom>
        </p:spPr>
        <p:txBody>
          <a:bodyPr/>
          <a:lstStyle/>
          <a:p>
            <a:fld id="{BD16B726-B131-7948-8927-F1C28C496C3D}" type="datetime1">
              <a:rPr lang="fi-FI" smtClean="0">
                <a:solidFill>
                  <a:schemeClr val="bg1"/>
                </a:solidFill>
              </a:rPr>
              <a:t>2.7.2026</a:t>
            </a:fld>
            <a:endParaRPr lang="en-US" dirty="0">
              <a:solidFill>
                <a:schemeClr val="bg1"/>
              </a:solidFill>
            </a:endParaRPr>
          </a:p>
        </p:txBody>
      </p:sp>
      <p:sp>
        <p:nvSpPr>
          <p:cNvPr id="3" name="Slide Number Placeholder 2">
            <a:extLst>
              <a:ext uri="{FF2B5EF4-FFF2-40B4-BE49-F238E27FC236}">
                <a16:creationId xmlns:a16="http://schemas.microsoft.com/office/drawing/2014/main" id="{2BE868A0-755F-6151-678E-ABCE32077DE8}"/>
              </a:ext>
            </a:extLst>
          </p:cNvPr>
          <p:cNvSpPr>
            <a:spLocks noGrp="1"/>
          </p:cNvSpPr>
          <p:nvPr>
            <p:ph type="sldNum" sz="quarter" idx="4294967295"/>
          </p:nvPr>
        </p:nvSpPr>
        <p:spPr>
          <a:xfrm>
            <a:off x="8610600" y="6356350"/>
            <a:ext cx="2743200" cy="365125"/>
          </a:xfrm>
          <a:prstGeom prst="rect">
            <a:avLst/>
          </a:prstGeom>
        </p:spPr>
        <p:txBody>
          <a:bodyPr/>
          <a:lstStyle/>
          <a:p>
            <a:fld id="{78217B7E-3828-3045-8086-DD0A316A3866}" type="slidenum">
              <a:rPr lang="en-US" smtClean="0">
                <a:solidFill>
                  <a:schemeClr val="bg1"/>
                </a:solidFill>
              </a:rPr>
              <a:t>1</a:t>
            </a:fld>
            <a:endParaRPr lang="en-US" dirty="0">
              <a:solidFill>
                <a:schemeClr val="bg1"/>
              </a:solidFill>
            </a:endParaRPr>
          </a:p>
        </p:txBody>
      </p:sp>
    </p:spTree>
    <p:extLst>
      <p:ext uri="{BB962C8B-B14F-4D97-AF65-F5344CB8AC3E}">
        <p14:creationId xmlns:p14="http://schemas.microsoft.com/office/powerpoint/2010/main" val="76893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47579-EAC2-AC8A-66CB-CDE344028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D2F9F-6EBC-96D4-8D39-390460C7CADE}"/>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Toivon indikaattorit </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BC111314-2BE3-92FB-CA34-A06BB3B34028}"/>
              </a:ext>
            </a:extLst>
          </p:cNvPr>
          <p:cNvSpPr txBox="1"/>
          <p:nvPr/>
        </p:nvSpPr>
        <p:spPr>
          <a:xfrm>
            <a:off x="326570" y="1589314"/>
            <a:ext cx="11713029" cy="3600986"/>
          </a:xfrm>
          <a:prstGeom prst="rect">
            <a:avLst/>
          </a:prstGeom>
          <a:noFill/>
        </p:spPr>
        <p:txBody>
          <a:bodyPr wrap="square" rtlCol="0">
            <a:spAutoFit/>
          </a:bodyPr>
          <a:lstStyle/>
          <a:p>
            <a:endParaRPr lang="fi-FI" sz="2800" dirty="0">
              <a:latin typeface="HK Grotesk" panose="00000500000000000000"/>
            </a:endParaRPr>
          </a:p>
          <a:p>
            <a:r>
              <a:rPr lang="fi-FI" sz="2800" dirty="0">
                <a:latin typeface="HK Grotesk" panose="00000500000000000000"/>
              </a:rPr>
              <a:t>Liioittelematta voidaan sanoa, että juutalaisen kansan historia on ollut kulkemista katastrofista toiseen. Silti Jumala on ollut kansalleen uskollinen. Tässä jatkumossa on myös nyt käsillä oleva profeetta Jeremian sanoma oman kansansa ihmisille Babylonian pakkosiirtolaisuudessa. Humanitaarisen avun käsitteitä käyttäen tulevaisuuden toivolla on indikaattorit, konkreettiset ja mitattavat merkit, mittarit, jotka osoittavat, ollaanko tavoitteeseen päästy tai pääsemässä. </a:t>
            </a:r>
            <a:r>
              <a:rPr lang="fi-FI" sz="3200" dirty="0">
                <a:latin typeface="HK Grotesk" panose="00000500000000000000"/>
              </a:rPr>
              <a:t> </a:t>
            </a:r>
          </a:p>
        </p:txBody>
      </p:sp>
    </p:spTree>
    <p:extLst>
      <p:ext uri="{BB962C8B-B14F-4D97-AF65-F5344CB8AC3E}">
        <p14:creationId xmlns:p14="http://schemas.microsoft.com/office/powerpoint/2010/main" val="189754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C7336-CFA5-5B35-CF1A-CEA713B6B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86CDD-4A32-A5CD-7BF5-46CC5629D97B}"/>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Toivon indikaattorit </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40DC4593-3D31-E425-AEB0-8BAE91F506C9}"/>
              </a:ext>
            </a:extLst>
          </p:cNvPr>
          <p:cNvSpPr txBox="1"/>
          <p:nvPr/>
        </p:nvSpPr>
        <p:spPr>
          <a:xfrm>
            <a:off x="326570" y="1589314"/>
            <a:ext cx="11713029" cy="4401205"/>
          </a:xfrm>
          <a:prstGeom prst="rect">
            <a:avLst/>
          </a:prstGeom>
          <a:noFill/>
        </p:spPr>
        <p:txBody>
          <a:bodyPr wrap="square" rtlCol="0">
            <a:spAutoFit/>
          </a:bodyPr>
          <a:lstStyle/>
          <a:p>
            <a:r>
              <a:rPr lang="fi-FI" sz="2800" b="1" dirty="0">
                <a:latin typeface="HK Grotesk" panose="00000500000000000000"/>
              </a:rPr>
              <a:t>Toiminnan aikajänne oli 70 vuotta. Sinä aikana:</a:t>
            </a:r>
          </a:p>
          <a:p>
            <a:endParaRPr lang="fi-FI" sz="2800" b="1" dirty="0">
              <a:latin typeface="HK Grotesk" panose="00000500000000000000"/>
            </a:endParaRPr>
          </a:p>
          <a:p>
            <a:pPr marL="457200" indent="-457200">
              <a:buFont typeface="Arial" panose="020B0604020202020204" pitchFamily="34" charset="0"/>
              <a:buChar char="•"/>
            </a:pPr>
            <a:r>
              <a:rPr lang="fi-FI" sz="2800" dirty="0">
                <a:latin typeface="HK Grotesk" panose="00000500000000000000"/>
              </a:rPr>
              <a:t>Taloja on rakennettu ja niissä asutaan. </a:t>
            </a:r>
          </a:p>
          <a:p>
            <a:pPr marL="457200" indent="-457200">
              <a:buFont typeface="Arial" panose="020B0604020202020204" pitchFamily="34" charset="0"/>
              <a:buChar char="•"/>
            </a:pPr>
            <a:r>
              <a:rPr lang="fi-FI" sz="2800" dirty="0">
                <a:latin typeface="HK Grotesk" panose="00000500000000000000"/>
              </a:rPr>
              <a:t>Puutarhoja on istutettu, ne tuottavat satoa ja niiden hedelmistä nautitaan! </a:t>
            </a:r>
          </a:p>
          <a:p>
            <a:pPr marL="457200" indent="-457200">
              <a:buFont typeface="Arial" panose="020B0604020202020204" pitchFamily="34" charset="0"/>
              <a:buChar char="•"/>
            </a:pPr>
            <a:r>
              <a:rPr lang="fi-FI" sz="2800" dirty="0">
                <a:latin typeface="HK Grotesk" panose="00000500000000000000"/>
              </a:rPr>
              <a:t>Olette menneet naimisiin ja poikia ja tyttäriä on syntynyt! </a:t>
            </a:r>
          </a:p>
          <a:p>
            <a:pPr marL="457200" indent="-457200">
              <a:buFont typeface="Arial" panose="020B0604020202020204" pitchFamily="34" charset="0"/>
              <a:buChar char="•"/>
            </a:pPr>
            <a:r>
              <a:rPr lang="fi-FI" sz="2800" dirty="0">
                <a:latin typeface="HK Grotesk" panose="00000500000000000000"/>
              </a:rPr>
              <a:t>Pojat ja tyttäretkin menevät naimisiin ja ovat saaneet poikia ja tyttäriä.</a:t>
            </a:r>
          </a:p>
          <a:p>
            <a:pPr marL="457200" indent="-457200">
              <a:buFont typeface="Arial" panose="020B0604020202020204" pitchFamily="34" charset="0"/>
              <a:buChar char="•"/>
            </a:pPr>
            <a:r>
              <a:rPr lang="fi-FI" sz="2800" dirty="0">
                <a:latin typeface="HK Grotesk" panose="00000500000000000000"/>
              </a:rPr>
              <a:t>Kansa on lisääntynyt, ei vähentynyt! </a:t>
            </a:r>
          </a:p>
          <a:p>
            <a:pPr marL="457200" indent="-457200">
              <a:buFont typeface="Arial" panose="020B0604020202020204" pitchFamily="34" charset="0"/>
              <a:buChar char="•"/>
            </a:pPr>
            <a:r>
              <a:rPr lang="fi-FI" sz="2800" dirty="0">
                <a:latin typeface="HK Grotesk" panose="00000500000000000000"/>
              </a:rPr>
              <a:t>Kansa toimii sen kaupungin parhaaksi, johon Jumala on heidät siirtänyt. </a:t>
            </a:r>
          </a:p>
          <a:p>
            <a:pPr marL="457200" indent="-457200">
              <a:buFont typeface="Arial" panose="020B0604020202020204" pitchFamily="34" charset="0"/>
              <a:buChar char="•"/>
            </a:pPr>
            <a:r>
              <a:rPr lang="fi-FI" sz="2800" dirty="0">
                <a:latin typeface="HK Grotesk" panose="00000500000000000000"/>
              </a:rPr>
              <a:t>Kansa rukoilee Herraa kaupungin puolesta, sillä sen menestys on kansankin menestys.</a:t>
            </a:r>
          </a:p>
        </p:txBody>
      </p:sp>
    </p:spTree>
    <p:extLst>
      <p:ext uri="{BB962C8B-B14F-4D97-AF65-F5344CB8AC3E}">
        <p14:creationId xmlns:p14="http://schemas.microsoft.com/office/powerpoint/2010/main" val="401056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BF9A-5FA4-17F8-62D9-30235E792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A5B74-32D0-7EA3-1394-99789CC75E17}"/>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Toivon indikaattorit </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36124A28-0A2C-BAA4-96D5-1C9FADB56E20}"/>
              </a:ext>
            </a:extLst>
          </p:cNvPr>
          <p:cNvSpPr txBox="1"/>
          <p:nvPr/>
        </p:nvSpPr>
        <p:spPr>
          <a:xfrm>
            <a:off x="326570" y="1589314"/>
            <a:ext cx="11713029" cy="3108543"/>
          </a:xfrm>
          <a:prstGeom prst="rect">
            <a:avLst/>
          </a:prstGeom>
          <a:noFill/>
        </p:spPr>
        <p:txBody>
          <a:bodyPr wrap="square" rtlCol="0">
            <a:spAutoFit/>
          </a:bodyPr>
          <a:lstStyle/>
          <a:p>
            <a:endParaRPr lang="fi-FI" sz="2800" b="1" dirty="0">
              <a:latin typeface="HK Grotesk" panose="00000500000000000000"/>
            </a:endParaRPr>
          </a:p>
          <a:p>
            <a:r>
              <a:rPr lang="fi-FI" sz="2800" b="1" dirty="0">
                <a:latin typeface="HK Grotesk" panose="00000500000000000000"/>
              </a:rPr>
              <a:t>Toiminnan aikajänne oli 70 vuotta</a:t>
            </a:r>
          </a:p>
          <a:p>
            <a:endParaRPr lang="fi-FI" sz="2800" b="1" dirty="0">
              <a:latin typeface="HK Grotesk" panose="00000500000000000000"/>
            </a:endParaRPr>
          </a:p>
          <a:p>
            <a:r>
              <a:rPr lang="fi-FI" sz="2800" dirty="0">
                <a:latin typeface="HK Grotesk" panose="00000500000000000000"/>
              </a:rPr>
              <a:t>Historia osoittaa, että arvio osui kohdalleen. Jeremia oli usein kritisoinut vääriä profeettoja siitä, että he julistavat Jerusalemin asukkaille rauhaa, vaikka rauhaa ei ole. Jeremia tuo nyt itse toivon viestin. Jumala haluaa antaa kansalleen rauhan (</a:t>
            </a:r>
            <a:r>
              <a:rPr lang="fi-FI" sz="2800" dirty="0" err="1">
                <a:latin typeface="HK Grotesk" panose="00000500000000000000"/>
              </a:rPr>
              <a:t>shalom</a:t>
            </a:r>
            <a:r>
              <a:rPr lang="fi-FI" sz="2800" dirty="0">
                <a:latin typeface="HK Grotesk" panose="00000500000000000000"/>
              </a:rPr>
              <a:t>). </a:t>
            </a:r>
            <a:r>
              <a:rPr lang="fi-FI" sz="2800" i="1" dirty="0">
                <a:latin typeface="HK Grotesk" panose="00000500000000000000"/>
              </a:rPr>
              <a:t>Rauha on osa tulevaisuuden suunnitelmaa ja se luo toivon</a:t>
            </a:r>
            <a:r>
              <a:rPr lang="fi-FI" sz="2800" dirty="0">
                <a:latin typeface="HK Grotesk" panose="00000500000000000000"/>
              </a:rPr>
              <a:t>.</a:t>
            </a:r>
          </a:p>
        </p:txBody>
      </p:sp>
    </p:spTree>
    <p:extLst>
      <p:ext uri="{BB962C8B-B14F-4D97-AF65-F5344CB8AC3E}">
        <p14:creationId xmlns:p14="http://schemas.microsoft.com/office/powerpoint/2010/main" val="183405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CB88C-7909-2B0E-80B3-0814C9D75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00C83-0EA9-663A-4F1D-7B13DDEAD8F3}"/>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Mitkä ovat meidän toivon indikaattorit?</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E37A1904-7445-6865-A515-07A4A0495C36}"/>
              </a:ext>
            </a:extLst>
          </p:cNvPr>
          <p:cNvSpPr txBox="1"/>
          <p:nvPr/>
        </p:nvSpPr>
        <p:spPr>
          <a:xfrm>
            <a:off x="326570" y="1589314"/>
            <a:ext cx="11713029" cy="3970318"/>
          </a:xfrm>
          <a:prstGeom prst="rect">
            <a:avLst/>
          </a:prstGeom>
          <a:noFill/>
        </p:spPr>
        <p:txBody>
          <a:bodyPr wrap="square" rtlCol="0">
            <a:spAutoFit/>
          </a:bodyPr>
          <a:lstStyle/>
          <a:p>
            <a:endParaRPr lang="fi-FI" sz="2800" b="1" dirty="0">
              <a:latin typeface="HK Grotesk" panose="00000500000000000000"/>
            </a:endParaRPr>
          </a:p>
          <a:p>
            <a:pPr marL="457200" indent="-457200">
              <a:buFont typeface="Wingdings" panose="05000000000000000000" pitchFamily="2" charset="2"/>
              <a:buChar char="v"/>
            </a:pPr>
            <a:r>
              <a:rPr lang="fi-FI" sz="2800" dirty="0">
                <a:latin typeface="HK Grotesk" panose="00000500000000000000"/>
              </a:rPr>
              <a:t>Tulevaisuus, myös kirkon ja kristinuskon tulevaisuus tässä maassa, maanosassamme ja maailmassa rakennetaan tänään. Nuoret rakentavat taloja, perustavat perheitä, hankkivat ammatin. </a:t>
            </a:r>
          </a:p>
          <a:p>
            <a:pPr marL="457200" indent="-457200">
              <a:buFont typeface="Wingdings" panose="05000000000000000000" pitchFamily="2" charset="2"/>
              <a:buChar char="v"/>
            </a:pPr>
            <a:r>
              <a:rPr lang="fi-FI" sz="2800" dirty="0">
                <a:latin typeface="HK Grotesk" panose="00000500000000000000"/>
              </a:rPr>
              <a:t>Tasapainoiseen yhteisöön, myös hengelliseen yhteisöön kuuluu usein kolme sukupolvea: vanhemmat, lapset ja isovanhemmat.</a:t>
            </a:r>
          </a:p>
          <a:p>
            <a:pPr marL="457200" indent="-457200">
              <a:buFont typeface="Wingdings" panose="05000000000000000000" pitchFamily="2" charset="2"/>
              <a:buChar char="v"/>
            </a:pPr>
            <a:r>
              <a:rPr lang="fi-FI" sz="2800" dirty="0">
                <a:latin typeface="HK Grotesk" panose="00000500000000000000"/>
              </a:rPr>
              <a:t>Tulisiko meidänkin, Jeremiaa kuunnellen toimia 70 vuoden aikajänteellä ja tehdä ylisukupolvisia toimenpiteitä, jotka mahdollistavat sen, että kristillinen usko tässä maassa säilyy ja vahvistuu? </a:t>
            </a:r>
          </a:p>
        </p:txBody>
      </p:sp>
    </p:spTree>
    <p:extLst>
      <p:ext uri="{BB962C8B-B14F-4D97-AF65-F5344CB8AC3E}">
        <p14:creationId xmlns:p14="http://schemas.microsoft.com/office/powerpoint/2010/main" val="64157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90EE2-494E-0F48-4F99-8AD05E609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DEF58-DE16-0378-D934-222D0C4F7BD4}"/>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Toivon indikaattorit</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30FE7C38-2FF7-DF7B-76F3-B17A15F26F06}"/>
              </a:ext>
            </a:extLst>
          </p:cNvPr>
          <p:cNvSpPr txBox="1"/>
          <p:nvPr/>
        </p:nvSpPr>
        <p:spPr>
          <a:xfrm>
            <a:off x="326570" y="1589314"/>
            <a:ext cx="11713029" cy="4401205"/>
          </a:xfrm>
          <a:prstGeom prst="rect">
            <a:avLst/>
          </a:prstGeom>
          <a:noFill/>
        </p:spPr>
        <p:txBody>
          <a:bodyPr wrap="square" rtlCol="0">
            <a:spAutoFit/>
          </a:bodyPr>
          <a:lstStyle/>
          <a:p>
            <a:endParaRPr lang="fi-FI" sz="2800" b="1" dirty="0">
              <a:latin typeface="HK Grotesk" panose="00000500000000000000"/>
            </a:endParaRPr>
          </a:p>
          <a:p>
            <a:pPr marL="457200" indent="-457200">
              <a:buFont typeface="Wingdings" panose="05000000000000000000" pitchFamily="2" charset="2"/>
              <a:buChar char="v"/>
            </a:pPr>
            <a:r>
              <a:rPr lang="fi-FI" sz="2800" b="1" dirty="0">
                <a:latin typeface="HK Grotesk" panose="00000500000000000000"/>
              </a:rPr>
              <a:t>”Rakentakaa taloja ja asettukaa niihin asumaan!” </a:t>
            </a:r>
            <a:r>
              <a:rPr lang="fi-FI" sz="2800" i="1" dirty="0">
                <a:latin typeface="HK Grotesk" panose="00000500000000000000"/>
              </a:rPr>
              <a:t>Jokaisen kristityn perheen tulisi löytää kohtuullisen etäisyyden päästä hengellisen kodin, jossa saa perheenä tukea kristilliselle kasvatukselle ja uskon siirtämiselle sukupolvelta toiselle.</a:t>
            </a:r>
          </a:p>
          <a:p>
            <a:pPr marL="457200" indent="-457200">
              <a:buFont typeface="Wingdings" panose="05000000000000000000" pitchFamily="2" charset="2"/>
              <a:buChar char="v"/>
            </a:pPr>
            <a:r>
              <a:rPr lang="fi-FI" sz="2800" b="1" dirty="0">
                <a:latin typeface="HK Grotesk" panose="00000500000000000000"/>
              </a:rPr>
              <a:t>”Istuttakaa puutarhoja ja nauttikaa niiden hedelmistä!”  </a:t>
            </a:r>
            <a:r>
              <a:rPr lang="fi-FI" sz="2800" i="1" dirty="0">
                <a:latin typeface="HK Grotesk" panose="00000500000000000000"/>
              </a:rPr>
              <a:t>Tulee kasvattaa, kouluttaa ja luoda edellytykset sille, että kristityt tässä yhteiskunnassa antavat oman osaamisensa ja lahjansa tieteen, taiteen, kulttuurin, yrittäjyyden aloilla avoimesti ja rohkeasti kristittyinä, vapaasti ja ilman pelkoa.</a:t>
            </a:r>
          </a:p>
        </p:txBody>
      </p:sp>
    </p:spTree>
    <p:extLst>
      <p:ext uri="{BB962C8B-B14F-4D97-AF65-F5344CB8AC3E}">
        <p14:creationId xmlns:p14="http://schemas.microsoft.com/office/powerpoint/2010/main" val="120252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C43B9-47C5-E843-D836-B5BEEF11D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EE95C-E592-C1CE-EA8B-88CF4B802D95}"/>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Toivon indikaattorit</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05872DF4-3156-0ADD-2811-4E1E78AF35BF}"/>
              </a:ext>
            </a:extLst>
          </p:cNvPr>
          <p:cNvSpPr txBox="1"/>
          <p:nvPr/>
        </p:nvSpPr>
        <p:spPr>
          <a:xfrm>
            <a:off x="326570" y="1589314"/>
            <a:ext cx="11713029" cy="4401205"/>
          </a:xfrm>
          <a:prstGeom prst="rect">
            <a:avLst/>
          </a:prstGeom>
          <a:noFill/>
        </p:spPr>
        <p:txBody>
          <a:bodyPr wrap="square" rtlCol="0">
            <a:spAutoFit/>
          </a:bodyPr>
          <a:lstStyle/>
          <a:p>
            <a:endParaRPr lang="fi-FI" sz="2800" b="1" dirty="0">
              <a:latin typeface="HK Grotesk" panose="00000500000000000000"/>
            </a:endParaRPr>
          </a:p>
          <a:p>
            <a:pPr marL="457200" indent="-457200">
              <a:buFont typeface="Wingdings" panose="05000000000000000000" pitchFamily="2" charset="2"/>
              <a:buChar char="v"/>
            </a:pPr>
            <a:r>
              <a:rPr lang="fi-FI" sz="2800" b="1" dirty="0">
                <a:latin typeface="HK Grotesk" panose="00000500000000000000"/>
              </a:rPr>
              <a:t>”Ottakaa itsellenne vaimot, syntyköön teille poikia ja tyttäriä. Ottakaa pojillennekin vaimot ja naittakaa tyttärenne, että he saisivat poikia ja tyttäriä!” </a:t>
            </a:r>
            <a:r>
              <a:rPr lang="fi-FI" sz="2800" i="1" dirty="0">
                <a:latin typeface="HK Grotesk" panose="00000500000000000000"/>
              </a:rPr>
              <a:t>Tukea ja luoda edellytyksiä kristityille perheille ja avioliittojen hyvinvoinnille.</a:t>
            </a:r>
          </a:p>
          <a:p>
            <a:pPr marL="457200" indent="-457200">
              <a:buFont typeface="Wingdings" panose="05000000000000000000" pitchFamily="2" charset="2"/>
              <a:buChar char="v"/>
            </a:pPr>
            <a:r>
              <a:rPr lang="fi-FI" sz="2800" b="1" dirty="0">
                <a:latin typeface="HK Grotesk" panose="00000500000000000000"/>
              </a:rPr>
              <a:t>”Lisääntykää, älkää vähentykö! ” </a:t>
            </a:r>
            <a:r>
              <a:rPr lang="fi-FI" sz="2800" i="1" dirty="0">
                <a:latin typeface="HK Grotesk" panose="00000500000000000000"/>
              </a:rPr>
              <a:t>Rakentaa missionaalisia yhteisöjä, jotka kasvavat ja kutsuvat uusia ihmisiä seurakunnan yhteyteen.</a:t>
            </a:r>
          </a:p>
          <a:p>
            <a:pPr marL="457200" indent="-457200">
              <a:buFont typeface="Wingdings" panose="05000000000000000000" pitchFamily="2" charset="2"/>
              <a:buChar char="v"/>
            </a:pPr>
            <a:r>
              <a:rPr lang="fi-FI" sz="2800" b="1" dirty="0">
                <a:latin typeface="HK Grotesk" panose="00000500000000000000"/>
              </a:rPr>
              <a:t>Toimikaa sen kaupungin parhaaksi, johon minä olen teidät siirtänyt. Rukoilkaa sen puolesta Herraa, sillä sen menestys on teidänkin menestyksenne</a:t>
            </a:r>
            <a:r>
              <a:rPr lang="fi-FI" sz="2800" dirty="0">
                <a:latin typeface="HK Grotesk" panose="00000500000000000000"/>
              </a:rPr>
              <a:t>. </a:t>
            </a:r>
          </a:p>
        </p:txBody>
      </p:sp>
    </p:spTree>
    <p:extLst>
      <p:ext uri="{BB962C8B-B14F-4D97-AF65-F5344CB8AC3E}">
        <p14:creationId xmlns:p14="http://schemas.microsoft.com/office/powerpoint/2010/main" val="393853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A43CC-9CF6-9BD2-4E79-7219374CF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F1192-7283-3D2D-7AE9-3644AEA9931A}"/>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Toivon näkymä</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D699E81B-F04A-FD96-9B1A-C264E7BCB76A}"/>
              </a:ext>
            </a:extLst>
          </p:cNvPr>
          <p:cNvSpPr txBox="1"/>
          <p:nvPr/>
        </p:nvSpPr>
        <p:spPr>
          <a:xfrm>
            <a:off x="326570" y="1589314"/>
            <a:ext cx="11713029" cy="4401205"/>
          </a:xfrm>
          <a:prstGeom prst="rect">
            <a:avLst/>
          </a:prstGeom>
          <a:noFill/>
        </p:spPr>
        <p:txBody>
          <a:bodyPr wrap="square" rtlCol="0">
            <a:spAutoFit/>
          </a:bodyPr>
          <a:lstStyle/>
          <a:p>
            <a:endParaRPr lang="fi-FI" sz="2800" b="1" dirty="0">
              <a:latin typeface="HK Grotesk" panose="00000500000000000000"/>
            </a:endParaRPr>
          </a:p>
          <a:p>
            <a:r>
              <a:rPr lang="fi-FI" sz="2800" b="1" dirty="0">
                <a:latin typeface="HK Grotesk" panose="00000500000000000000"/>
              </a:rPr>
              <a:t>Tässä horisontissa, sukupolvien ketjussa, meitä kaikkia, vanhempia, lapsia ja isovanhempia yhdistää tämä: </a:t>
            </a:r>
          </a:p>
          <a:p>
            <a:endParaRPr lang="fi-FI" sz="2800" dirty="0">
              <a:latin typeface="HK Grotesk" panose="00000500000000000000"/>
            </a:endParaRPr>
          </a:p>
          <a:p>
            <a:pPr marL="457200" indent="-457200">
              <a:buFont typeface="Wingdings" panose="05000000000000000000" pitchFamily="2" charset="2"/>
              <a:buChar char="v"/>
            </a:pPr>
            <a:r>
              <a:rPr lang="fi-FI" sz="2800" dirty="0">
                <a:latin typeface="HK Grotesk" panose="00000500000000000000"/>
              </a:rPr>
              <a:t>Jumala puhuu sanansa kautta – siksi sen äärellä tulee </a:t>
            </a:r>
            <a:r>
              <a:rPr lang="fi-FI" sz="2800" i="1" dirty="0">
                <a:latin typeface="HK Grotesk" panose="00000500000000000000"/>
              </a:rPr>
              <a:t>viipyä</a:t>
            </a:r>
            <a:r>
              <a:rPr lang="fi-FI" sz="2800" dirty="0">
                <a:latin typeface="HK Grotesk" panose="00000500000000000000"/>
              </a:rPr>
              <a:t>, </a:t>
            </a:r>
            <a:r>
              <a:rPr lang="fi-FI" sz="2800" i="1" dirty="0">
                <a:latin typeface="HK Grotesk" panose="00000500000000000000"/>
              </a:rPr>
              <a:t>viettää aikaa</a:t>
            </a:r>
            <a:r>
              <a:rPr lang="fi-FI" sz="2800" dirty="0">
                <a:latin typeface="HK Grotesk" panose="00000500000000000000"/>
              </a:rPr>
              <a:t>, </a:t>
            </a:r>
            <a:r>
              <a:rPr lang="fi-FI" sz="2800" i="1" dirty="0">
                <a:latin typeface="HK Grotesk" panose="00000500000000000000"/>
              </a:rPr>
              <a:t>opiskella</a:t>
            </a:r>
            <a:r>
              <a:rPr lang="fi-FI" sz="2800" dirty="0">
                <a:latin typeface="HK Grotesk" panose="00000500000000000000"/>
              </a:rPr>
              <a:t>, ja </a:t>
            </a:r>
            <a:r>
              <a:rPr lang="fi-FI" sz="2800" i="1" dirty="0">
                <a:latin typeface="HK Grotesk" panose="00000500000000000000"/>
              </a:rPr>
              <a:t>opetella ulkoa</a:t>
            </a:r>
            <a:r>
              <a:rPr lang="fi-FI" sz="2800" dirty="0">
                <a:latin typeface="HK Grotesk" panose="00000500000000000000"/>
              </a:rPr>
              <a:t>. Jumalan sanan lupauksia. Sellaisia yhteisöjä rakennetaan tänään, että kestämme myös vaikeat ajat (Matt.24:9-14).</a:t>
            </a:r>
          </a:p>
          <a:p>
            <a:pPr marL="457200" indent="-457200">
              <a:buFont typeface="Wingdings" panose="05000000000000000000" pitchFamily="2" charset="2"/>
              <a:buChar char="v"/>
            </a:pPr>
            <a:r>
              <a:rPr lang="fi-FI" sz="2800" dirty="0">
                <a:latin typeface="HK Grotesk" panose="00000500000000000000"/>
              </a:rPr>
              <a:t>Tänään on aika rakentaa hengellisiä yhteisöjä, jossa paimenet, kristityt johtajat voivat luottaa siihen, että heitä, eikä heidän vastuullaan olevaa seurakuntaa, jätetä yksin eikä heitetä susien raadeltaviksi. </a:t>
            </a:r>
          </a:p>
        </p:txBody>
      </p:sp>
    </p:spTree>
    <p:extLst>
      <p:ext uri="{BB962C8B-B14F-4D97-AF65-F5344CB8AC3E}">
        <p14:creationId xmlns:p14="http://schemas.microsoft.com/office/powerpoint/2010/main" val="47130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D84D5-DC51-FB2B-1B85-BF789B310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4F6BA-4DD1-C7FB-22C7-BAB6CBD55361}"/>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Katse kohti päämäärää</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76686B9A-E730-04AC-FD83-098AAC641ED2}"/>
              </a:ext>
            </a:extLst>
          </p:cNvPr>
          <p:cNvSpPr txBox="1"/>
          <p:nvPr/>
        </p:nvSpPr>
        <p:spPr>
          <a:xfrm>
            <a:off x="326570" y="1589314"/>
            <a:ext cx="11713029" cy="3477875"/>
          </a:xfrm>
          <a:prstGeom prst="rect">
            <a:avLst/>
          </a:prstGeom>
          <a:noFill/>
        </p:spPr>
        <p:txBody>
          <a:bodyPr wrap="square" rtlCol="0">
            <a:spAutoFit/>
          </a:bodyPr>
          <a:lstStyle/>
          <a:p>
            <a:endParaRPr lang="fi-FI" sz="2800" b="1" dirty="0">
              <a:latin typeface="HK Grotesk" panose="00000500000000000000"/>
            </a:endParaRPr>
          </a:p>
          <a:p>
            <a:endParaRPr lang="fi-FI" sz="3200" dirty="0">
              <a:latin typeface="HK Grotesk" panose="00000500000000000000"/>
            </a:endParaRPr>
          </a:p>
          <a:p>
            <a:r>
              <a:rPr lang="fi-FI" sz="3200" dirty="0">
                <a:latin typeface="HK Grotesk" panose="00000500000000000000"/>
              </a:rPr>
              <a:t>Yli 30 vuoden pappiskokemuksella en muista kuulleeni juurikaan käsiteltävän sitä, kuinka vaarallista on ihmispelko kristityn johtajan elämässä. Sen jälki on kauheaa.  Pelko tarttuu. Niin kuin poliittisesta historiasta tiedämme, mikään ei saa niin paljon pahaa aikaan kuin hyvien ihmisten hiljaisuus.</a:t>
            </a:r>
          </a:p>
        </p:txBody>
      </p:sp>
    </p:spTree>
    <p:extLst>
      <p:ext uri="{BB962C8B-B14F-4D97-AF65-F5344CB8AC3E}">
        <p14:creationId xmlns:p14="http://schemas.microsoft.com/office/powerpoint/2010/main" val="10505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2CAB-BD34-BDD2-28C6-908A69C0A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AD63C-93D8-7ADC-A7A6-0A8E3F6BE16E}"/>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Katse kohti päämäärää</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CC4DC77D-1FCF-942F-3EAD-51A49CAF7A80}"/>
              </a:ext>
            </a:extLst>
          </p:cNvPr>
          <p:cNvSpPr txBox="1"/>
          <p:nvPr/>
        </p:nvSpPr>
        <p:spPr>
          <a:xfrm>
            <a:off x="326570" y="1589314"/>
            <a:ext cx="11713029" cy="4524315"/>
          </a:xfrm>
          <a:prstGeom prst="rect">
            <a:avLst/>
          </a:prstGeom>
          <a:noFill/>
        </p:spPr>
        <p:txBody>
          <a:bodyPr wrap="square" rtlCol="0">
            <a:spAutoFit/>
          </a:bodyPr>
          <a:lstStyle/>
          <a:p>
            <a:r>
              <a:rPr lang="fi-FI" sz="3200" dirty="0">
                <a:latin typeface="HK Grotesk" panose="00000500000000000000"/>
              </a:rPr>
              <a:t>Jeremia eli vahvasti oman kansansa kohtaloissa ja kansakunnan vaiheissa, mutta näki päämäärään. Meitäkin kutsutaan tunnistamaan, ”mikä hetki nyt on.” Jeesuksen sanoin: </a:t>
            </a:r>
          </a:p>
          <a:p>
            <a:r>
              <a:rPr lang="fi-FI" sz="3200" i="1" dirty="0">
                <a:latin typeface="HK Grotesk" panose="00000500000000000000"/>
              </a:rPr>
              <a:t>”Ja kun laittomuus lisääntyy, monien rakkaus kylmenee. Mutta, joka kestää loppuun asti, pelastuu. Tämä valtakunnan evankeliumi julistetaan kaikkialle maailmaan, kaikille kansoille todistukseksi, ja sitten tulee loppu.” </a:t>
            </a:r>
            <a:r>
              <a:rPr lang="fi-FI" sz="3200" dirty="0">
                <a:latin typeface="HK Grotesk" panose="00000500000000000000"/>
              </a:rPr>
              <a:t>(Matt.</a:t>
            </a:r>
            <a:r>
              <a:rPr lang="fi-FI" sz="3200">
                <a:latin typeface="HK Grotesk" panose="00000500000000000000"/>
              </a:rPr>
              <a:t>24:9-14)</a:t>
            </a:r>
            <a:endParaRPr lang="fi-FI" sz="3200" dirty="0">
              <a:latin typeface="HK Grotesk" panose="00000500000000000000"/>
            </a:endParaRPr>
          </a:p>
          <a:p>
            <a:r>
              <a:rPr lang="fi-FI" sz="3200" i="1" dirty="0">
                <a:latin typeface="HK Grotesk" panose="00000500000000000000"/>
              </a:rPr>
              <a:t>”Tässä kysytään pyhiltä kestävyyttä, niiltä, jotka noudattavat Jumalan käskyjä ja uskovat Jeesukseen.” </a:t>
            </a:r>
            <a:r>
              <a:rPr lang="fi-FI" sz="3200" dirty="0">
                <a:latin typeface="HK Grotesk" panose="00000500000000000000"/>
              </a:rPr>
              <a:t>(Ilm.14:12)</a:t>
            </a:r>
          </a:p>
        </p:txBody>
      </p:sp>
    </p:spTree>
    <p:extLst>
      <p:ext uri="{BB962C8B-B14F-4D97-AF65-F5344CB8AC3E}">
        <p14:creationId xmlns:p14="http://schemas.microsoft.com/office/powerpoint/2010/main" val="207825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63893" y="345233"/>
            <a:ext cx="10496939" cy="970383"/>
          </a:xfrm>
        </p:spPr>
        <p:txBody>
          <a:bodyPr>
            <a:normAutofit fontScale="90000"/>
          </a:bodyPr>
          <a:lstStyle/>
          <a:p>
            <a:pPr algn="ctr"/>
            <a:br>
              <a:rPr lang="en-US" sz="3600" b="1">
                <a:ea typeface="Arial" charset="0"/>
                <a:cs typeface="Arial" charset="0"/>
              </a:rPr>
            </a:br>
            <a:r>
              <a:rPr lang="en-US" sz="4000" b="1" err="1">
                <a:ea typeface="Arial" charset="0"/>
                <a:cs typeface="Arial" charset="0"/>
              </a:rPr>
              <a:t>Kansanlähetyksen</a:t>
            </a:r>
            <a:r>
              <a:rPr lang="en-US" sz="4000" b="1">
                <a:ea typeface="Arial" charset="0"/>
                <a:cs typeface="Arial" charset="0"/>
              </a:rPr>
              <a:t> </a:t>
            </a:r>
            <a:r>
              <a:rPr lang="en-US" sz="4000" b="1" err="1">
                <a:ea typeface="Arial" charset="0"/>
                <a:cs typeface="Arial" charset="0"/>
              </a:rPr>
              <a:t>lähetystyötä</a:t>
            </a:r>
            <a:r>
              <a:rPr lang="en-US" sz="4000" b="1">
                <a:ea typeface="Arial" charset="0"/>
                <a:cs typeface="Arial" charset="0"/>
              </a:rPr>
              <a:t> </a:t>
            </a:r>
            <a:r>
              <a:rPr lang="en-US" sz="4000" b="1" err="1">
                <a:ea typeface="Arial" charset="0"/>
                <a:cs typeface="Arial" charset="0"/>
              </a:rPr>
              <a:t>ohjaavat</a:t>
            </a:r>
            <a:r>
              <a:rPr lang="en-US" sz="4000" b="1">
                <a:ea typeface="Arial" charset="0"/>
                <a:cs typeface="Arial" charset="0"/>
              </a:rPr>
              <a:t> </a:t>
            </a:r>
            <a:r>
              <a:rPr lang="en-US" sz="4000" b="1" err="1">
                <a:ea typeface="Arial" charset="0"/>
                <a:cs typeface="Arial" charset="0"/>
              </a:rPr>
              <a:t>suuntaviivat</a:t>
            </a:r>
            <a:r>
              <a:rPr lang="en-US" sz="4000" b="1">
                <a:ea typeface="Arial" charset="0"/>
                <a:cs typeface="Arial" charset="0"/>
              </a:rPr>
              <a:t> </a:t>
            </a:r>
            <a:br>
              <a:rPr lang="en-US">
                <a:ea typeface="Arial" charset="0"/>
                <a:cs typeface="Arial" charset="0"/>
              </a:rPr>
            </a:br>
            <a:endParaRPr lang="en-US">
              <a:ea typeface="Arial" charset="0"/>
              <a:cs typeface="Arial" charset="0"/>
            </a:endParaRPr>
          </a:p>
        </p:txBody>
      </p:sp>
      <p:sp>
        <p:nvSpPr>
          <p:cNvPr id="4" name="Tekstiruutu 3">
            <a:extLst>
              <a:ext uri="{FF2B5EF4-FFF2-40B4-BE49-F238E27FC236}">
                <a16:creationId xmlns:a16="http://schemas.microsoft.com/office/drawing/2014/main" id="{0B62A234-BF4F-41AE-98DD-B2C708919637}"/>
              </a:ext>
            </a:extLst>
          </p:cNvPr>
          <p:cNvSpPr txBox="1"/>
          <p:nvPr/>
        </p:nvSpPr>
        <p:spPr>
          <a:xfrm>
            <a:off x="749559" y="1315616"/>
            <a:ext cx="10356980" cy="48320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i-FI" sz="2800" b="0" i="0" u="none" strike="noStrike" kern="1200" cap="none" spc="0" normalizeH="0" baseline="0" noProof="0" dirty="0">
                <a:ln>
                  <a:noFill/>
                </a:ln>
                <a:solidFill>
                  <a:prstClr val="black"/>
                </a:solidFill>
                <a:effectLst/>
                <a:uLnTx/>
                <a:uFillTx/>
                <a:latin typeface="Grotesque" panose="020B0504020202020204" pitchFamily="34" charset="0"/>
                <a:ea typeface="+mn-ea"/>
                <a:cs typeface="+mn-cs"/>
              </a:rPr>
              <a:t>Sitoudumme kokonaisvaltaiseen työnäkyyn pitämällä lähetystyössämme ensisijaisena Jeesusta Kristusta ja hänen evankeliumiaan.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i-FI" sz="2800" b="0" i="0" u="none" strike="noStrike" kern="1200" cap="none" spc="0" normalizeH="0" baseline="0" noProof="0" dirty="0">
                <a:ln>
                  <a:noFill/>
                </a:ln>
                <a:solidFill>
                  <a:prstClr val="black"/>
                </a:solidFill>
                <a:effectLst/>
                <a:uLnTx/>
                <a:uFillTx/>
                <a:latin typeface="Grotesque" panose="020B0504020202020204" pitchFamily="34" charset="0"/>
                <a:ea typeface="+mn-ea"/>
                <a:cs typeface="+mn-cs"/>
              </a:rPr>
              <a:t>Toimimme lähetystyössämme luterilaisten herätyskristillisten juuriemme pohjalta kristittyjen yhteyttä arvostaen.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i-FI" sz="2800" b="0" i="0" u="none" strike="noStrike" kern="1200" cap="none" spc="0" normalizeH="0" baseline="0" noProof="0" dirty="0">
                <a:ln>
                  <a:noFill/>
                </a:ln>
                <a:solidFill>
                  <a:prstClr val="black"/>
                </a:solidFill>
                <a:effectLst/>
                <a:uLnTx/>
                <a:uFillTx/>
                <a:latin typeface="Grotesque" panose="020B0504020202020204" pitchFamily="34" charset="0"/>
                <a:ea typeface="+mn-ea"/>
                <a:cs typeface="+mn-cs"/>
              </a:rPr>
              <a:t>Teemme työtä siellä, missä Kristusta ei vielä tai ei enää tunneta.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i-FI" sz="2800" b="0" i="0" u="none" strike="noStrike" kern="1200" cap="none" spc="0" normalizeH="0" baseline="0" noProof="0" dirty="0">
                <a:ln>
                  <a:noFill/>
                </a:ln>
                <a:solidFill>
                  <a:prstClr val="black"/>
                </a:solidFill>
                <a:effectLst/>
                <a:uLnTx/>
                <a:uFillTx/>
                <a:latin typeface="Grotesque" panose="020B0504020202020204" pitchFamily="34" charset="0"/>
                <a:ea typeface="+mn-ea"/>
                <a:cs typeface="+mn-cs"/>
              </a:rPr>
              <a:t>Lähetämme lähetystyöntekijöitä.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i-FI" sz="2800" b="0" i="0" u="none" strike="noStrike" kern="1200" cap="none" spc="0" normalizeH="0" baseline="0" noProof="0" dirty="0">
                <a:ln>
                  <a:noFill/>
                </a:ln>
                <a:solidFill>
                  <a:prstClr val="black"/>
                </a:solidFill>
                <a:effectLst/>
                <a:uLnTx/>
                <a:uFillTx/>
                <a:latin typeface="Grotesque" panose="020B0504020202020204" pitchFamily="34" charset="0"/>
                <a:ea typeface="+mn-ea"/>
                <a:cs typeface="+mn-cs"/>
              </a:rPr>
              <a:t>Kutsumme kristityt, seurakunnat ja yhteistyökirkot mukaan lähetystehtävään. </a:t>
            </a:r>
          </a:p>
        </p:txBody>
      </p:sp>
      <p:pic>
        <p:nvPicPr>
          <p:cNvPr id="5" name="Kuva 4" descr="Kuva, joka sisältää kohteen teksti, kuvakaappaus, vaate, henkilö&#10;&#10;Tekoälyllä luotu sisältö voi olla virheellistä.">
            <a:extLst>
              <a:ext uri="{FF2B5EF4-FFF2-40B4-BE49-F238E27FC236}">
                <a16:creationId xmlns:a16="http://schemas.microsoft.com/office/drawing/2014/main" id="{664A2C7C-C59F-421B-E96F-85974B0A5C3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976232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BE5F6-B642-EA52-9D12-E294AC73E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5ECAA-E4AF-DECA-9DEF-AF87EB1E40DF}"/>
              </a:ext>
            </a:extLst>
          </p:cNvPr>
          <p:cNvSpPr>
            <a:spLocks noGrp="1"/>
          </p:cNvSpPr>
          <p:nvPr>
            <p:ph type="ctrTitle" idx="4294967295"/>
          </p:nvPr>
        </p:nvSpPr>
        <p:spPr>
          <a:xfrm>
            <a:off x="-1" y="793750"/>
            <a:ext cx="10776857" cy="946150"/>
          </a:xfrm>
        </p:spPr>
        <p:txBody>
          <a:bodyPr>
            <a:normAutofit fontScale="90000"/>
          </a:bodyPr>
          <a:lstStyle/>
          <a:p>
            <a:pPr algn="ctr"/>
            <a:r>
              <a:rPr lang="fi-FI" sz="3600" b="1" dirty="0">
                <a:latin typeface="HK Grotesk"/>
                <a:ea typeface="Arial" charset="0"/>
                <a:cs typeface="Arial"/>
              </a:rPr>
              <a:t>Kristus antaa sinulle tulevaisuuden ja toivon</a:t>
            </a:r>
            <a:br>
              <a:rPr lang="fi-FI" sz="3600" b="1" dirty="0">
                <a:latin typeface="HK Grotesk"/>
                <a:ea typeface="Arial" charset="0"/>
                <a:cs typeface="Arial"/>
              </a:rPr>
            </a:br>
            <a:r>
              <a:rPr lang="fi-FI" sz="2700" b="1" dirty="0">
                <a:latin typeface="HK Grotesk"/>
                <a:ea typeface="Arial" charset="0"/>
                <a:cs typeface="Arial"/>
              </a:rPr>
              <a:t>Teijo Peltola, kirkkoherra,  lähetystyöntekijä</a:t>
            </a:r>
            <a:endParaRPr lang="en-US" sz="2700" dirty="0">
              <a:latin typeface="HK Grotesk"/>
              <a:ea typeface="Arial" charset="0"/>
              <a:cs typeface="Arial"/>
            </a:endParaRPr>
          </a:p>
        </p:txBody>
      </p:sp>
      <p:sp>
        <p:nvSpPr>
          <p:cNvPr id="3" name="Tekstiruutu 2">
            <a:extLst>
              <a:ext uri="{FF2B5EF4-FFF2-40B4-BE49-F238E27FC236}">
                <a16:creationId xmlns:a16="http://schemas.microsoft.com/office/drawing/2014/main" id="{A331DB92-584B-8744-FFD7-D1ACD9EF1549}"/>
              </a:ext>
            </a:extLst>
          </p:cNvPr>
          <p:cNvSpPr txBox="1"/>
          <p:nvPr/>
        </p:nvSpPr>
        <p:spPr>
          <a:xfrm>
            <a:off x="762000" y="2002971"/>
            <a:ext cx="11103429" cy="3539430"/>
          </a:xfrm>
          <a:prstGeom prst="rect">
            <a:avLst/>
          </a:prstGeom>
          <a:noFill/>
        </p:spPr>
        <p:txBody>
          <a:bodyPr wrap="square" rtlCol="0">
            <a:spAutoFit/>
          </a:bodyPr>
          <a:lstStyle/>
          <a:p>
            <a:endParaRPr lang="fi-FI" sz="3200" dirty="0">
              <a:latin typeface="HK Grotesk" panose="00000500000000000000"/>
            </a:endParaRPr>
          </a:p>
          <a:p>
            <a:r>
              <a:rPr lang="fi-FI" sz="3200" dirty="0">
                <a:latin typeface="HK Grotesk" panose="00000500000000000000"/>
              </a:rPr>
              <a:t>”Minulla on omat suunnitelmani teitä varten, sanoo Herra. Minun ajatukseni ovat rauhan eivätkä tuhon ajatuksia: minä annan teille tulevaisuuden ja toivon. Silloin te huudatte minua avuksenne, te käännytte rukoillen minun puoleeni, ja minä kuulen teitä. Te etsitte minua, ja te löydätte minut! Koko sydämestänne te minua etsitte,” (Jer.29:11-13) </a:t>
            </a:r>
          </a:p>
        </p:txBody>
      </p:sp>
    </p:spTree>
    <p:extLst>
      <p:ext uri="{BB962C8B-B14F-4D97-AF65-F5344CB8AC3E}">
        <p14:creationId xmlns:p14="http://schemas.microsoft.com/office/powerpoint/2010/main" val="256816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E86AAC-F0C7-29C7-9116-885ECDFA1FA5}"/>
              </a:ext>
            </a:extLst>
          </p:cNvPr>
          <p:cNvSpPr>
            <a:spLocks noGrp="1"/>
          </p:cNvSpPr>
          <p:nvPr>
            <p:ph type="title"/>
          </p:nvPr>
        </p:nvSpPr>
        <p:spPr/>
        <p:txBody>
          <a:bodyPr/>
          <a:lstStyle/>
          <a:p>
            <a:endParaRPr lang="fi-FI"/>
          </a:p>
        </p:txBody>
      </p:sp>
      <p:pic>
        <p:nvPicPr>
          <p:cNvPr id="4" name="Kuva 3" descr="Kuva, joka sisältää kohteen teksti, kuvakaappaus, Fontti, muotoilu&#10;&#10;Kuvaus luotu automaattisesti">
            <a:extLst>
              <a:ext uri="{FF2B5EF4-FFF2-40B4-BE49-F238E27FC236}">
                <a16:creationId xmlns:a16="http://schemas.microsoft.com/office/drawing/2014/main" id="{A90A34F4-0D01-C16F-FC82-2770B44AF0D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173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40382" y="793019"/>
            <a:ext cx="9227618" cy="946769"/>
          </a:xfrm>
        </p:spPr>
        <p:txBody>
          <a:bodyPr>
            <a:normAutofit/>
          </a:bodyPr>
          <a:lstStyle/>
          <a:p>
            <a:r>
              <a:rPr lang="en-US" sz="2400" b="1"/>
              <a:t>TYÖMME ILMAN MESSIASTA OLEVIEN KESKUUDESSA</a:t>
            </a:r>
            <a:endParaRPr lang="en-US" sz="2400" dirty="0">
              <a:ea typeface="Arial" charset="0"/>
              <a:cs typeface="Arial" charset="0"/>
            </a:endParaRPr>
          </a:p>
        </p:txBody>
      </p:sp>
      <p:pic>
        <p:nvPicPr>
          <p:cNvPr id="3" name="Kuva 2">
            <a:extLst>
              <a:ext uri="{FF2B5EF4-FFF2-40B4-BE49-F238E27FC236}">
                <a16:creationId xmlns:a16="http://schemas.microsoft.com/office/drawing/2014/main" id="{4F1B7337-4972-9047-68F8-3914170F7C91}"/>
              </a:ext>
            </a:extLst>
          </p:cNvPr>
          <p:cNvPicPr>
            <a:picLocks noChangeAspect="1"/>
          </p:cNvPicPr>
          <p:nvPr/>
        </p:nvPicPr>
        <p:blipFill>
          <a:blip r:embed="rId3"/>
          <a:stretch>
            <a:fillRect/>
          </a:stretch>
        </p:blipFill>
        <p:spPr>
          <a:xfrm>
            <a:off x="6789218" y="1367555"/>
            <a:ext cx="4263154" cy="4263154"/>
          </a:xfrm>
          <a:prstGeom prst="rect">
            <a:avLst/>
          </a:prstGeom>
        </p:spPr>
      </p:pic>
      <p:sp>
        <p:nvSpPr>
          <p:cNvPr id="5" name="Tekstiruutu 4">
            <a:extLst>
              <a:ext uri="{FF2B5EF4-FFF2-40B4-BE49-F238E27FC236}">
                <a16:creationId xmlns:a16="http://schemas.microsoft.com/office/drawing/2014/main" id="{4C15C208-CF06-7C37-F014-BE3D8BE195BE}"/>
              </a:ext>
            </a:extLst>
          </p:cNvPr>
          <p:cNvSpPr txBox="1"/>
          <p:nvPr/>
        </p:nvSpPr>
        <p:spPr>
          <a:xfrm>
            <a:off x="1010156" y="1844860"/>
            <a:ext cx="5779062" cy="354456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i-FI" sz="2000" b="0" i="0" u="none" strike="noStrike" kern="1200" cap="none" spc="0" normalizeH="0" baseline="0" noProof="0" dirty="0">
                <a:ln>
                  <a:noFill/>
                </a:ln>
                <a:solidFill>
                  <a:prstClr val="black"/>
                </a:solidFill>
                <a:effectLst/>
                <a:uLnTx/>
                <a:uFillTx/>
                <a:latin typeface="HK Grotesk" panose="00000500000000000000" pitchFamily="50" charset="0"/>
                <a:ea typeface="+mn-ea"/>
                <a:cs typeface="+mn-cs"/>
              </a:rPr>
              <a:t>Teemme työtä juutalaisten parissa Lähi-idässä. Jumala valitsi juutalaiset omaisuuskansakseen, jolla on erityinen asema hänen pelastussuunnitelmassaan. Kansanlähetyksen sydämellä ovat juutalaiset veljet ja sisaret, jotka eivät vielä tunne Jeesusta Messiaana.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i-FI" sz="2000" b="0" i="0" u="none" strike="noStrike" kern="1200" cap="none" spc="0" normalizeH="0" baseline="0" noProof="0" dirty="0">
                <a:ln>
                  <a:noFill/>
                </a:ln>
                <a:solidFill>
                  <a:prstClr val="black"/>
                </a:solidFill>
                <a:effectLst/>
                <a:uLnTx/>
                <a:uFillTx/>
                <a:latin typeface="HK Grotesk" panose="00000500000000000000" pitchFamily="50" charset="0"/>
                <a:ea typeface="+mn-ea"/>
                <a:cs typeface="+mn-cs"/>
              </a:rPr>
              <a:t>Iloitsemme messiaanisten juutalaisten määrän kasvusta. Viemme hyvää sanomaa eteenpäin yhdessä messiaanisen liikkeen seurakuntien ja yhteistyöjärjestöjen kanssa sekä tuemme paikallisia uskovia ja messiaanisia seurakuntia. Työhömme kuuluu tavoittavaa työtä, seurakuntatyötä, sielunhoitoterapiaa, diakoniaa ja mediatyötä.   </a:t>
            </a:r>
          </a:p>
        </p:txBody>
      </p:sp>
    </p:spTree>
    <p:extLst>
      <p:ext uri="{BB962C8B-B14F-4D97-AF65-F5344CB8AC3E}">
        <p14:creationId xmlns:p14="http://schemas.microsoft.com/office/powerpoint/2010/main" val="76914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6CE7CE-B412-888F-28AA-9B7C6FD71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96652-BDE7-07AA-3CA6-C7853AAA372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2800" b="1" dirty="0"/>
              <a:t>TYÖMME ILMAN EVANKELIUMIA OLEVIEN KESKUUDESSA</a:t>
            </a:r>
            <a:endParaRPr lang="en-US" sz="2800" dirty="0"/>
          </a:p>
        </p:txBody>
      </p:sp>
      <p:sp>
        <p:nvSpPr>
          <p:cNvPr id="5" name="Tekstiruutu 4">
            <a:extLst>
              <a:ext uri="{FF2B5EF4-FFF2-40B4-BE49-F238E27FC236}">
                <a16:creationId xmlns:a16="http://schemas.microsoft.com/office/drawing/2014/main" id="{5A21A6DB-1D66-2DC7-2046-D05B8C196726}"/>
              </a:ext>
            </a:extLst>
          </p:cNvPr>
          <p:cNvSpPr txBox="1"/>
          <p:nvPr/>
        </p:nvSpPr>
        <p:spPr>
          <a:xfrm>
            <a:off x="838200" y="1825625"/>
            <a:ext cx="5181600" cy="4351338"/>
          </a:xfrm>
          <a:prstGeom prst="rect">
            <a:avLst/>
          </a:prstGeom>
        </p:spPr>
        <p:txBody>
          <a:bodyPr vert="horz" lIns="91440" tIns="45720" rIns="91440" bIns="45720" rtlCol="0">
            <a:normAutofit lnSpcReduction="10000"/>
          </a:bodyPr>
          <a:lstStyle/>
          <a:p>
            <a:r>
              <a:rPr lang="fi-FI" sz="2000" b="1" dirty="0"/>
              <a:t>Kansanlähetys tekee työtä siellä, missä Kristusta ei vielä tunneta. </a:t>
            </a:r>
            <a:r>
              <a:rPr lang="fi-FI" sz="2000" dirty="0"/>
              <a:t>Toimimme siellä, missä kristittyjä ja seurakuntia on vähän, kuten </a:t>
            </a:r>
            <a:r>
              <a:rPr lang="fi-FI" sz="2000" b="1" dirty="0"/>
              <a:t>Etu-Aasiassa, Japanissa </a:t>
            </a:r>
            <a:r>
              <a:rPr lang="fi-FI" sz="2000" dirty="0"/>
              <a:t>sekä mediajärjestö SAT-7:n työn kautta </a:t>
            </a:r>
            <a:r>
              <a:rPr lang="fi-FI" sz="2000" b="1" dirty="0"/>
              <a:t>Lähi-idässä ja Pohjois-Afrikassa</a:t>
            </a:r>
            <a:r>
              <a:rPr lang="fi-FI" sz="2000" dirty="0"/>
              <a:t>. </a:t>
            </a:r>
          </a:p>
          <a:p>
            <a:endParaRPr lang="fi-FI" sz="2000" dirty="0"/>
          </a:p>
          <a:p>
            <a:r>
              <a:rPr lang="fi-FI" sz="2000" dirty="0"/>
              <a:t>Teemme työtä myös siellä, missä on vanha kristillinen kulttuuri sekä olemassa olevia kirkkoja, mutta missä Kristusta ei enää tunneta. Tuemme seurakuntia ja julistamme evankeliumia </a:t>
            </a:r>
            <a:r>
              <a:rPr lang="fi-FI" sz="2000" b="1" dirty="0"/>
              <a:t>Euroopassa, Tansaniassa ja Venäjällä </a:t>
            </a:r>
            <a:r>
              <a:rPr lang="fi-FI" sz="2000" dirty="0"/>
              <a:t>niiden parissa, joita evankeliumi ei ole vielä koskettanut. </a:t>
            </a:r>
          </a:p>
        </p:txBody>
      </p:sp>
      <p:pic>
        <p:nvPicPr>
          <p:cNvPr id="4" name="Kuva 3" descr="Kuva, joka sisältää kohteen symboli, keltainen&#10;&#10;Tekoälyllä luotu sisältö voi olla virheellistä.">
            <a:extLst>
              <a:ext uri="{FF2B5EF4-FFF2-40B4-BE49-F238E27FC236}">
                <a16:creationId xmlns:a16="http://schemas.microsoft.com/office/drawing/2014/main" id="{A4456670-11CD-EE26-4F39-4950D25404CA}"/>
              </a:ext>
            </a:extLst>
          </p:cNvPr>
          <p:cNvPicPr>
            <a:picLocks noChangeAspect="1"/>
          </p:cNvPicPr>
          <p:nvPr/>
        </p:nvPicPr>
        <p:blipFill>
          <a:blip r:embed="rId3"/>
          <a:stretch>
            <a:fillRect/>
          </a:stretch>
        </p:blipFill>
        <p:spPr>
          <a:xfrm>
            <a:off x="6172919" y="1825625"/>
            <a:ext cx="5180162" cy="4351338"/>
          </a:xfrm>
          <a:prstGeom prst="rect">
            <a:avLst/>
          </a:prstGeom>
          <a:noFill/>
        </p:spPr>
      </p:pic>
    </p:spTree>
    <p:extLst>
      <p:ext uri="{BB962C8B-B14F-4D97-AF65-F5344CB8AC3E}">
        <p14:creationId xmlns:p14="http://schemas.microsoft.com/office/powerpoint/2010/main" val="40088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0154713-1EB4-5A0D-4E92-96AAAF18D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57126-4299-B231-4021-3D92B9A90124}"/>
              </a:ext>
            </a:extLst>
          </p:cNvPr>
          <p:cNvSpPr>
            <a:spLocks noGrp="1"/>
          </p:cNvSpPr>
          <p:nvPr>
            <p:ph type="ctrTitle" idx="4294967295"/>
          </p:nvPr>
        </p:nvSpPr>
        <p:spPr>
          <a:xfrm>
            <a:off x="1440382" y="793019"/>
            <a:ext cx="9227618" cy="946769"/>
          </a:xfrm>
        </p:spPr>
        <p:txBody>
          <a:bodyPr>
            <a:normAutofit/>
          </a:bodyPr>
          <a:lstStyle/>
          <a:p>
            <a:r>
              <a:rPr lang="en-US" sz="2400" b="1" dirty="0"/>
              <a:t>TYÖMME ILMAN RAAMATTUA OLEVIEN KESKUUDESSA</a:t>
            </a:r>
            <a:endParaRPr lang="en-US" sz="2400" dirty="0">
              <a:ea typeface="Arial" charset="0"/>
              <a:cs typeface="Arial" charset="0"/>
            </a:endParaRPr>
          </a:p>
        </p:txBody>
      </p:sp>
      <p:sp>
        <p:nvSpPr>
          <p:cNvPr id="5" name="Tekstiruutu 4">
            <a:extLst>
              <a:ext uri="{FF2B5EF4-FFF2-40B4-BE49-F238E27FC236}">
                <a16:creationId xmlns:a16="http://schemas.microsoft.com/office/drawing/2014/main" id="{01417077-C85D-0946-6AB3-9153DE108D81}"/>
              </a:ext>
            </a:extLst>
          </p:cNvPr>
          <p:cNvSpPr txBox="1"/>
          <p:nvPr/>
        </p:nvSpPr>
        <p:spPr>
          <a:xfrm>
            <a:off x="1010156" y="1844860"/>
            <a:ext cx="5779062" cy="3693319"/>
          </a:xfrm>
          <a:prstGeom prst="rect">
            <a:avLst/>
          </a:prstGeom>
          <a:noFill/>
        </p:spPr>
        <p:txBody>
          <a:bodyPr wrap="square">
            <a:spAutoFit/>
          </a:bodyPr>
          <a:lstStyle/>
          <a:p>
            <a:r>
              <a:rPr lang="fi-FI" dirty="0"/>
              <a:t>Jumalan sana puhuttelee ja avautuu parhaiten omalla äidinkielellä. Näin usko voi syntyä ja Kristuksen kirkko kasvaa ja vahvistua. Raamattu omalla äidinkielellä kuuluu kaikille. Siksi teemme raamatunkäännöstyötä. </a:t>
            </a:r>
          </a:p>
          <a:p>
            <a:endParaRPr lang="fi-FI" dirty="0"/>
          </a:p>
          <a:p>
            <a:r>
              <a:rPr lang="fi-FI" dirty="0"/>
              <a:t>Raamatunkäännöstyön tavoitteena on Raamatun äidinkielinen käyttö, jotta vähemmistökieliset seurakunnat voisivat kasvaa ja heidän yhteisönsä kehittyä elinvoimaisiksi. Monilla alueilla Raamatun sana audiovisuaalisena materiaalina on painettua tekstiä parempi väylä tavoittaa ihmisiä. Raamatunkäännöstyön ohessa tehdään myös lukutaitotyötä. </a:t>
            </a:r>
          </a:p>
        </p:txBody>
      </p:sp>
      <p:pic>
        <p:nvPicPr>
          <p:cNvPr id="4" name="Kuva 3">
            <a:extLst>
              <a:ext uri="{FF2B5EF4-FFF2-40B4-BE49-F238E27FC236}">
                <a16:creationId xmlns:a16="http://schemas.microsoft.com/office/drawing/2014/main" id="{C9FB4066-E230-6FC6-941F-8E2E438FB635}"/>
              </a:ext>
            </a:extLst>
          </p:cNvPr>
          <p:cNvPicPr>
            <a:picLocks noChangeAspect="1"/>
          </p:cNvPicPr>
          <p:nvPr/>
        </p:nvPicPr>
        <p:blipFill>
          <a:blip r:embed="rId3"/>
          <a:stretch>
            <a:fillRect/>
          </a:stretch>
        </p:blipFill>
        <p:spPr>
          <a:xfrm>
            <a:off x="6934119" y="1590679"/>
            <a:ext cx="4352921" cy="4352921"/>
          </a:xfrm>
          <a:prstGeom prst="rect">
            <a:avLst/>
          </a:prstGeom>
        </p:spPr>
      </p:pic>
    </p:spTree>
    <p:extLst>
      <p:ext uri="{BB962C8B-B14F-4D97-AF65-F5344CB8AC3E}">
        <p14:creationId xmlns:p14="http://schemas.microsoft.com/office/powerpoint/2010/main" val="4053159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296DCDF-D65F-CD54-8466-1755A5058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E16D5-875D-63D0-D38A-51779E25E329}"/>
              </a:ext>
            </a:extLst>
          </p:cNvPr>
          <p:cNvSpPr>
            <a:spLocks noGrp="1"/>
          </p:cNvSpPr>
          <p:nvPr>
            <p:ph type="ctrTitle" idx="4294967295"/>
          </p:nvPr>
        </p:nvSpPr>
        <p:spPr>
          <a:xfrm>
            <a:off x="1440382" y="793019"/>
            <a:ext cx="9227618" cy="946769"/>
          </a:xfrm>
        </p:spPr>
        <p:txBody>
          <a:bodyPr>
            <a:normAutofit/>
          </a:bodyPr>
          <a:lstStyle/>
          <a:p>
            <a:r>
              <a:rPr lang="en-US" sz="2400" b="1" dirty="0"/>
              <a:t>TYÖMME ILMAN VAPAUTTA OLEVIEN KESKUUDESSA</a:t>
            </a:r>
            <a:endParaRPr lang="en-US" sz="2400" dirty="0">
              <a:ea typeface="Arial" charset="0"/>
              <a:cs typeface="Arial" charset="0"/>
            </a:endParaRPr>
          </a:p>
        </p:txBody>
      </p:sp>
      <p:sp>
        <p:nvSpPr>
          <p:cNvPr id="5" name="Tekstiruutu 4">
            <a:extLst>
              <a:ext uri="{FF2B5EF4-FFF2-40B4-BE49-F238E27FC236}">
                <a16:creationId xmlns:a16="http://schemas.microsoft.com/office/drawing/2014/main" id="{635CBE26-5828-BC3B-813C-A6D1EA1B8CD1}"/>
              </a:ext>
            </a:extLst>
          </p:cNvPr>
          <p:cNvSpPr txBox="1"/>
          <p:nvPr/>
        </p:nvSpPr>
        <p:spPr>
          <a:xfrm>
            <a:off x="1010156" y="1844860"/>
            <a:ext cx="5779062" cy="3293209"/>
          </a:xfrm>
          <a:prstGeom prst="rect">
            <a:avLst/>
          </a:prstGeom>
          <a:noFill/>
        </p:spPr>
        <p:txBody>
          <a:bodyPr wrap="square">
            <a:spAutoFit/>
          </a:bodyPr>
          <a:lstStyle/>
          <a:p>
            <a:r>
              <a:rPr lang="fi-FI" b="1" dirty="0"/>
              <a:t>Kansanlähetyksen kutsuna </a:t>
            </a:r>
            <a:r>
              <a:rPr lang="fi-FI" dirty="0"/>
              <a:t>on ollut koko liikkeen historian ajan </a:t>
            </a:r>
            <a:r>
              <a:rPr lang="fi-FI" b="1" dirty="0"/>
              <a:t>kulkea niiden sisarien ja veljien rinnalla, joilla ei ole vapautta elää avoimesti uskonsa mukaan. </a:t>
            </a:r>
            <a:r>
              <a:rPr lang="fi-FI" dirty="0"/>
              <a:t>Toimimme medialähetystyön ja kirjallisuustyön keinoin.</a:t>
            </a:r>
          </a:p>
          <a:p>
            <a:endParaRPr lang="fi-FI" b="1" dirty="0"/>
          </a:p>
          <a:p>
            <a:r>
              <a:rPr lang="fi-FI" sz="2000" b="1" dirty="0"/>
              <a:t> </a:t>
            </a:r>
          </a:p>
          <a:p>
            <a:r>
              <a:rPr lang="fi-FI" sz="2000" i="1" dirty="0"/>
              <a:t>”Jos yksi jäsen kärsii, kärsivät kaikki muutkin jäsenet” </a:t>
            </a:r>
            <a:r>
              <a:rPr lang="fi-FI" sz="2000" dirty="0"/>
              <a:t>(1. Kor. 12:26).</a:t>
            </a:r>
          </a:p>
          <a:p>
            <a:endParaRPr lang="fi-FI" sz="2000" dirty="0"/>
          </a:p>
          <a:p>
            <a:r>
              <a:rPr lang="fi-FI" sz="2000" dirty="0">
                <a:latin typeface="HK Grotesk"/>
              </a:rPr>
              <a:t>Lähetystyön video: </a:t>
            </a:r>
            <a:r>
              <a:rPr lang="fi-FI" sz="2000" dirty="0">
                <a:latin typeface="HK Grotesk"/>
                <a:hlinkClick r:id="rId3"/>
              </a:rPr>
              <a:t>TÄSSÄ</a:t>
            </a:r>
            <a:endParaRPr lang="fi-FI" sz="2000" dirty="0"/>
          </a:p>
        </p:txBody>
      </p:sp>
      <p:pic>
        <p:nvPicPr>
          <p:cNvPr id="3" name="Kuva 2">
            <a:extLst>
              <a:ext uri="{FF2B5EF4-FFF2-40B4-BE49-F238E27FC236}">
                <a16:creationId xmlns:a16="http://schemas.microsoft.com/office/drawing/2014/main" id="{6BFF56E5-F0CE-30AD-2A83-1C749A444877}"/>
              </a:ext>
            </a:extLst>
          </p:cNvPr>
          <p:cNvPicPr>
            <a:picLocks noChangeAspect="1"/>
          </p:cNvPicPr>
          <p:nvPr/>
        </p:nvPicPr>
        <p:blipFill>
          <a:blip r:embed="rId4"/>
          <a:stretch>
            <a:fillRect/>
          </a:stretch>
        </p:blipFill>
        <p:spPr>
          <a:xfrm>
            <a:off x="6967242" y="1542127"/>
            <a:ext cx="4352921" cy="4352921"/>
          </a:xfrm>
          <a:prstGeom prst="rect">
            <a:avLst/>
          </a:prstGeom>
        </p:spPr>
      </p:pic>
    </p:spTree>
    <p:extLst>
      <p:ext uri="{BB962C8B-B14F-4D97-AF65-F5344CB8AC3E}">
        <p14:creationId xmlns:p14="http://schemas.microsoft.com/office/powerpoint/2010/main" val="111844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A7BE337-075E-4DF2-894E-92369E1CD5CA}"/>
            </a:ext>
          </a:extLst>
        </p:cNvPr>
        <p:cNvGrpSpPr/>
        <p:nvPr/>
      </p:nvGrpSpPr>
      <p:grpSpPr>
        <a:xfrm>
          <a:off x="0" y="0"/>
          <a:ext cx="0" cy="0"/>
          <a:chOff x="0" y="0"/>
          <a:chExt cx="0" cy="0"/>
        </a:xfrm>
      </p:grpSpPr>
    </p:spTree>
    <p:extLst>
      <p:ext uri="{BB962C8B-B14F-4D97-AF65-F5344CB8AC3E}">
        <p14:creationId xmlns:p14="http://schemas.microsoft.com/office/powerpoint/2010/main" val="187235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ED5FDFD-9724-EE17-F96B-BB14F8839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D19DE-6A04-F105-A269-1CB0D81DC996}"/>
              </a:ext>
            </a:extLst>
          </p:cNvPr>
          <p:cNvSpPr>
            <a:spLocks noGrp="1"/>
          </p:cNvSpPr>
          <p:nvPr>
            <p:ph type="ctrTitle" idx="4294967295"/>
          </p:nvPr>
        </p:nvSpPr>
        <p:spPr>
          <a:xfrm>
            <a:off x="1440382" y="793019"/>
            <a:ext cx="9227618" cy="946769"/>
          </a:xfrm>
        </p:spPr>
        <p:txBody>
          <a:bodyPr>
            <a:normAutofit/>
          </a:bodyPr>
          <a:lstStyle/>
          <a:p>
            <a:pPr algn="ctr"/>
            <a:r>
              <a:rPr lang="en-US" sz="2400" b="1" dirty="0"/>
              <a:t>Oma </a:t>
            </a:r>
            <a:r>
              <a:rPr lang="en-US" sz="2400" b="1" dirty="0" err="1"/>
              <a:t>kuvasi</a:t>
            </a:r>
            <a:r>
              <a:rPr lang="en-US" sz="2400" b="1" dirty="0"/>
              <a:t> ja </a:t>
            </a:r>
            <a:r>
              <a:rPr lang="en-US" sz="2400" b="1" dirty="0" err="1"/>
              <a:t>kutsusi</a:t>
            </a:r>
            <a:r>
              <a:rPr lang="en-US" sz="2400" b="1" dirty="0"/>
              <a:t> </a:t>
            </a:r>
            <a:r>
              <a:rPr lang="en-US" sz="2400" b="1" dirty="0" err="1"/>
              <a:t>lähetystyöhön</a:t>
            </a:r>
            <a:r>
              <a:rPr lang="en-US" sz="2400" b="1" dirty="0"/>
              <a:t> – </a:t>
            </a:r>
            <a:r>
              <a:rPr lang="en-US" sz="2400" b="1" dirty="0" err="1"/>
              <a:t>vastaa</a:t>
            </a:r>
            <a:r>
              <a:rPr lang="en-US" sz="2400" b="1" dirty="0"/>
              <a:t> </a:t>
            </a:r>
            <a:r>
              <a:rPr lang="en-US" sz="2400" b="1" dirty="0" err="1"/>
              <a:t>kysymykseen</a:t>
            </a:r>
            <a:r>
              <a:rPr lang="en-US" sz="2400" b="1" dirty="0"/>
              <a:t> </a:t>
            </a:r>
            <a:r>
              <a:rPr lang="en-US" sz="2400" b="1" dirty="0" err="1"/>
              <a:t>miksi</a:t>
            </a:r>
            <a:r>
              <a:rPr lang="en-US" sz="2400" b="1" dirty="0"/>
              <a:t>?</a:t>
            </a:r>
            <a:endParaRPr lang="fi-FI" sz="2400" dirty="0"/>
          </a:p>
        </p:txBody>
      </p:sp>
    </p:spTree>
    <p:extLst>
      <p:ext uri="{BB962C8B-B14F-4D97-AF65-F5344CB8AC3E}">
        <p14:creationId xmlns:p14="http://schemas.microsoft.com/office/powerpoint/2010/main" val="834216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838200" y="6356350"/>
            <a:ext cx="2743200" cy="365125"/>
          </a:xfrm>
          <a:prstGeom prst="rect">
            <a:avLst/>
          </a:prstGeom>
        </p:spPr>
        <p:txBody>
          <a:bodyPr/>
          <a:lstStyle/>
          <a:p>
            <a:fld id="{BD16B726-B131-7948-8927-F1C28C496C3D}" type="datetime1">
              <a:rPr lang="fi-FI" smtClean="0">
                <a:solidFill>
                  <a:schemeClr val="bg1"/>
                </a:solidFill>
              </a:rPr>
              <a:t>2.7.2026</a:t>
            </a:fld>
            <a:endParaRPr lang="en-US" dirty="0">
              <a:solidFill>
                <a:schemeClr val="bg1"/>
              </a:solidFill>
            </a:endParaRPr>
          </a:p>
        </p:txBody>
      </p:sp>
      <p:sp>
        <p:nvSpPr>
          <p:cNvPr id="3" name="Slide Number Placeholder 2"/>
          <p:cNvSpPr>
            <a:spLocks noGrp="1"/>
          </p:cNvSpPr>
          <p:nvPr>
            <p:ph type="sldNum" sz="quarter" idx="4294967295"/>
          </p:nvPr>
        </p:nvSpPr>
        <p:spPr>
          <a:xfrm>
            <a:off x="8610600" y="6356350"/>
            <a:ext cx="2743200" cy="365125"/>
          </a:xfrm>
          <a:prstGeom prst="rect">
            <a:avLst/>
          </a:prstGeom>
        </p:spPr>
        <p:txBody>
          <a:bodyPr/>
          <a:lstStyle/>
          <a:p>
            <a:fld id="{78217B7E-3828-3045-8086-DD0A316A3866}" type="slidenum">
              <a:rPr lang="en-US" smtClean="0">
                <a:solidFill>
                  <a:schemeClr val="bg1"/>
                </a:solidFill>
              </a:rPr>
              <a:t>27</a:t>
            </a:fld>
            <a:endParaRPr lang="en-US" dirty="0">
              <a:solidFill>
                <a:schemeClr val="bg1"/>
              </a:solidFill>
            </a:endParaRPr>
          </a:p>
        </p:txBody>
      </p:sp>
    </p:spTree>
    <p:extLst>
      <p:ext uri="{BB962C8B-B14F-4D97-AF65-F5344CB8AC3E}">
        <p14:creationId xmlns:p14="http://schemas.microsoft.com/office/powerpoint/2010/main" val="16902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70E07-3C0F-CEF6-64F1-0AA202228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FC6EB-56FB-8E41-85E1-1390B6393CFE}"/>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Jeremian kutsuminen ja tehtävä</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236AD8BC-FA9E-B3F5-9C8D-8E7A1A671909}"/>
              </a:ext>
            </a:extLst>
          </p:cNvPr>
          <p:cNvSpPr txBox="1"/>
          <p:nvPr/>
        </p:nvSpPr>
        <p:spPr>
          <a:xfrm>
            <a:off x="326570" y="1589314"/>
            <a:ext cx="11713029" cy="4401205"/>
          </a:xfrm>
          <a:prstGeom prst="rect">
            <a:avLst/>
          </a:prstGeom>
          <a:noFill/>
        </p:spPr>
        <p:txBody>
          <a:bodyPr wrap="square" rtlCol="0">
            <a:spAutoFit/>
          </a:bodyPr>
          <a:lstStyle/>
          <a:p>
            <a:r>
              <a:rPr lang="fi-FI" sz="2800" dirty="0">
                <a:latin typeface="HK Grotesk" panose="00000500000000000000"/>
              </a:rPr>
              <a:t>”Minulle tuli tämä Herran sana: – Jo ennen kuin sinut äidinkohdussa muovasin, minä valitsin sinut. Jo ennen kuin sinä synnyit maailmaan, minä pyhitin sinut omakseni ja määräsin sinut kansojen profeetaksi. Mutta minä vastasin: »Voi, Herra, Jumalani, en minä osaa puhua, minä olen niin nuori!» Silloin Herra sanoi: – Älä sano, että olet nuori, vaan mene, minne ikinä sinut lähetän, ja puhu, mitä minä käsken sinun puhua. Älä pelkää ketään, sillä minä, Herra, olen sinun kanssasi ja suojelen sinua. Sitten Herra ojensi kätensä, kosketti suutani ja sanoi minulle: – Minä annan sanani sinun suuhusi. Minä asetan sinut tänä päivänä kansojen ja valtakuntien yläpuolelle. Sinun tulee repiä ja särkeä, tuhota ja hävittää, rakentaa ja istuttaa. (Jer.1:4-10)</a:t>
            </a:r>
          </a:p>
        </p:txBody>
      </p:sp>
    </p:spTree>
    <p:extLst>
      <p:ext uri="{BB962C8B-B14F-4D97-AF65-F5344CB8AC3E}">
        <p14:creationId xmlns:p14="http://schemas.microsoft.com/office/powerpoint/2010/main" val="344046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2220-5AA1-98AC-B669-17C8DC209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1E6CB-0011-2D67-0A97-D87C1FB0FA9E}"/>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Jeremia suree kansaansa, joka kulkee uskottomuutensa vuoksi kohti tuhoa </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DB8B48BE-9BAE-DAC1-18DB-F89C3C58ED59}"/>
              </a:ext>
            </a:extLst>
          </p:cNvPr>
          <p:cNvSpPr txBox="1"/>
          <p:nvPr/>
        </p:nvSpPr>
        <p:spPr>
          <a:xfrm>
            <a:off x="326570" y="1589314"/>
            <a:ext cx="11713029" cy="3539430"/>
          </a:xfrm>
          <a:prstGeom prst="rect">
            <a:avLst/>
          </a:prstGeom>
          <a:noFill/>
        </p:spPr>
        <p:txBody>
          <a:bodyPr wrap="square" rtlCol="0">
            <a:spAutoFit/>
          </a:bodyPr>
          <a:lstStyle/>
          <a:p>
            <a:endParaRPr lang="fi-FI" sz="3200" dirty="0">
              <a:latin typeface="HK Grotesk" panose="00000500000000000000"/>
            </a:endParaRPr>
          </a:p>
          <a:p>
            <a:endParaRPr lang="fi-FI" sz="3200" dirty="0">
              <a:latin typeface="HK Grotesk" panose="00000500000000000000"/>
            </a:endParaRPr>
          </a:p>
          <a:p>
            <a:r>
              <a:rPr lang="fi-FI" sz="3200" dirty="0">
                <a:latin typeface="HK Grotesk" panose="00000500000000000000"/>
              </a:rPr>
              <a:t>”»Palatkaa takaisin, te luopuneet lapset!» sanoo Herra. »Minä otan teidät jälleen omikseni. Minä kokoan teidät kaikki ja tuon Siioniin – vaikka teitä olisi vain yksi joka kaupungissa ja kaksi joka kansan keskellä. Minä annan teille mieleni mukaiset paimenet, ja he johtavat teitä viisaasti ja taitavasti.” (Jer.3:14-15)</a:t>
            </a:r>
          </a:p>
        </p:txBody>
      </p:sp>
    </p:spTree>
    <p:extLst>
      <p:ext uri="{BB962C8B-B14F-4D97-AF65-F5344CB8AC3E}">
        <p14:creationId xmlns:p14="http://schemas.microsoft.com/office/powerpoint/2010/main" val="198720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C01CA-F346-6AEB-C0AC-65B5E00E5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D03A7-66C4-0F62-F80D-3273016F3B74}"/>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Jeremia suree kansaansa, joka kulkee uskottomuutensa vuoksi kohti tuhoa </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41903FD5-5B6B-4881-6A5D-F416F24F2085}"/>
              </a:ext>
            </a:extLst>
          </p:cNvPr>
          <p:cNvSpPr txBox="1"/>
          <p:nvPr/>
        </p:nvSpPr>
        <p:spPr>
          <a:xfrm>
            <a:off x="326570" y="1589314"/>
            <a:ext cx="11713029" cy="3046988"/>
          </a:xfrm>
          <a:prstGeom prst="rect">
            <a:avLst/>
          </a:prstGeom>
          <a:noFill/>
        </p:spPr>
        <p:txBody>
          <a:bodyPr wrap="square" rtlCol="0">
            <a:spAutoFit/>
          </a:bodyPr>
          <a:lstStyle/>
          <a:p>
            <a:endParaRPr lang="fi-FI" sz="3200" dirty="0">
              <a:latin typeface="HK Grotesk" panose="00000500000000000000"/>
            </a:endParaRPr>
          </a:p>
          <a:p>
            <a:endParaRPr lang="fi-FI" sz="3200" dirty="0">
              <a:latin typeface="HK Grotesk" panose="00000500000000000000"/>
            </a:endParaRPr>
          </a:p>
          <a:p>
            <a:r>
              <a:rPr lang="fi-FI" sz="3200" dirty="0">
                <a:latin typeface="HK Grotesk" panose="00000500000000000000"/>
              </a:rPr>
              <a:t>”Hirveitä, kauhistuttavia asioita tapahtuu tässä maassa! Profeetat julistavat silkkaa valhetta, papit toimivat oman mielensä mukaan, ja tähän kansa on tyytyväinen! Mutta mitä te sitten teette, kun tästä tulee loppu?” (Jer.5:30:31)</a:t>
            </a:r>
          </a:p>
        </p:txBody>
      </p:sp>
    </p:spTree>
    <p:extLst>
      <p:ext uri="{BB962C8B-B14F-4D97-AF65-F5344CB8AC3E}">
        <p14:creationId xmlns:p14="http://schemas.microsoft.com/office/powerpoint/2010/main" val="398486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989D4-6F59-E20D-F6DA-FC04E9AAC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AD6E7-4788-F390-553C-EB76E41B37D9}"/>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Totta pitää puhua, mutta tappiomielialaa ei saa luoda</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8FBC5363-DB50-E530-4F5D-EC0CB65B4AE4}"/>
              </a:ext>
            </a:extLst>
          </p:cNvPr>
          <p:cNvSpPr txBox="1"/>
          <p:nvPr/>
        </p:nvSpPr>
        <p:spPr>
          <a:xfrm>
            <a:off x="326570" y="1589314"/>
            <a:ext cx="11713029" cy="4031873"/>
          </a:xfrm>
          <a:prstGeom prst="rect">
            <a:avLst/>
          </a:prstGeom>
          <a:noFill/>
        </p:spPr>
        <p:txBody>
          <a:bodyPr wrap="square" rtlCol="0">
            <a:spAutoFit/>
          </a:bodyPr>
          <a:lstStyle/>
          <a:p>
            <a:endParaRPr lang="fi-FI" sz="3200" dirty="0">
              <a:latin typeface="HK Grotesk" panose="00000500000000000000"/>
            </a:endParaRPr>
          </a:p>
          <a:p>
            <a:r>
              <a:rPr lang="fi-FI" sz="3200" dirty="0">
                <a:latin typeface="HK Grotesk" panose="00000500000000000000"/>
              </a:rPr>
              <a:t>Jeremia eli syvästi oman kansana vaiheissa, välitti nöyrästi, mutta rohkeasti hänelle annetun sanoman omalle kansalleen ja valoi omilla valinnoillaan tulevaisuuden uskoa. Kauniina kuvauksena, tulevaisuuden uskon luomisesta ja ylläpitämisestä, on luvun 33 kertomus, jossa Jeremia ostaa Herran käskystä pellon sukutilaltaan, vaikka babylonialaiset valloittavat maan ja tuhoavat sen kaupungit (Jer.33)</a:t>
            </a:r>
          </a:p>
        </p:txBody>
      </p:sp>
    </p:spTree>
    <p:extLst>
      <p:ext uri="{BB962C8B-B14F-4D97-AF65-F5344CB8AC3E}">
        <p14:creationId xmlns:p14="http://schemas.microsoft.com/office/powerpoint/2010/main" val="17778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C5474-6A50-893B-F8C1-47FDEA9AD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509F8-9F53-9A5F-1A22-5E31611DCABD}"/>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Jeremian välittämä toivon sanoma on kaksin käsin kiinni elämässä </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E0969600-E1BA-795E-A2A2-8977605297F0}"/>
              </a:ext>
            </a:extLst>
          </p:cNvPr>
          <p:cNvSpPr txBox="1"/>
          <p:nvPr/>
        </p:nvSpPr>
        <p:spPr>
          <a:xfrm>
            <a:off x="326570" y="1589314"/>
            <a:ext cx="11713029" cy="4524315"/>
          </a:xfrm>
          <a:prstGeom prst="rect">
            <a:avLst/>
          </a:prstGeom>
          <a:noFill/>
        </p:spPr>
        <p:txBody>
          <a:bodyPr wrap="square" rtlCol="0">
            <a:spAutoFit/>
          </a:bodyPr>
          <a:lstStyle/>
          <a:p>
            <a:endParaRPr lang="fi-FI" sz="3200" dirty="0">
              <a:latin typeface="HK Grotesk" panose="00000500000000000000"/>
            </a:endParaRPr>
          </a:p>
          <a:p>
            <a:r>
              <a:rPr lang="fi-FI" sz="3200" dirty="0">
                <a:latin typeface="HK Grotesk" panose="00000500000000000000"/>
              </a:rPr>
              <a:t>”Herra </a:t>
            </a:r>
            <a:r>
              <a:rPr lang="fi-FI" sz="3200" dirty="0" err="1">
                <a:latin typeface="HK Grotesk" panose="00000500000000000000"/>
              </a:rPr>
              <a:t>Sebaot</a:t>
            </a:r>
            <a:r>
              <a:rPr lang="fi-FI" sz="3200" dirty="0">
                <a:latin typeface="HK Grotesk" panose="00000500000000000000"/>
              </a:rPr>
              <a:t>, Israelin Jumala, sanoo kaikille pakkosiirtolaisille, jotka hän on siirtänyt Jerusalemista Babyloniaan: Rakentakaa taloja ja asettukaa niihin asumaan! Istuttakaa puutarhoja ja nauttikaa niiden hedelmistä! Ottakaa itsellenne vaimot, syntyköön teille poikia ja tyttäriä! Ottakaa pojillennekin vaimot ja naittakaa tyttärenne, että he saisivat poikia ja tyttäriä. Lisääntykää, älkää vähentykö! Toimikaa sen kaupungin parhaaksi, johon minä olen teidät siirtänyt. Rukoilkaa sen puolesta Herraa, sillä sen menestys on teidänkin menestyksenne.”</a:t>
            </a:r>
          </a:p>
        </p:txBody>
      </p:sp>
    </p:spTree>
    <p:extLst>
      <p:ext uri="{BB962C8B-B14F-4D97-AF65-F5344CB8AC3E}">
        <p14:creationId xmlns:p14="http://schemas.microsoft.com/office/powerpoint/2010/main" val="82856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BA3D9-09F2-8F79-29A8-596F85945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71D03-B2C1-6292-ABDE-F26CA498E35B}"/>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Jeremian välittämä toivon sanoma on kaksin käsin kiinni elämässä </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72D9BCC8-A68B-EA02-AFE0-F811388CA394}"/>
              </a:ext>
            </a:extLst>
          </p:cNvPr>
          <p:cNvSpPr txBox="1"/>
          <p:nvPr/>
        </p:nvSpPr>
        <p:spPr>
          <a:xfrm>
            <a:off x="326570" y="1589314"/>
            <a:ext cx="11713029" cy="4524315"/>
          </a:xfrm>
          <a:prstGeom prst="rect">
            <a:avLst/>
          </a:prstGeom>
          <a:noFill/>
        </p:spPr>
        <p:txBody>
          <a:bodyPr wrap="square" rtlCol="0">
            <a:spAutoFit/>
          </a:bodyPr>
          <a:lstStyle/>
          <a:p>
            <a:endParaRPr lang="fi-FI" sz="3200" dirty="0">
              <a:latin typeface="HK Grotesk" panose="00000500000000000000"/>
            </a:endParaRPr>
          </a:p>
          <a:p>
            <a:r>
              <a:rPr lang="fi-FI" sz="3200" dirty="0">
                <a:latin typeface="HK Grotesk" panose="00000500000000000000"/>
              </a:rPr>
              <a:t>»Näin sanoo Herra </a:t>
            </a:r>
            <a:r>
              <a:rPr lang="fi-FI" sz="3200" dirty="0" err="1">
                <a:latin typeface="HK Grotesk" panose="00000500000000000000"/>
              </a:rPr>
              <a:t>Sebaot</a:t>
            </a:r>
            <a:r>
              <a:rPr lang="fi-FI" sz="3200" dirty="0">
                <a:latin typeface="HK Grotesk" panose="00000500000000000000"/>
              </a:rPr>
              <a:t>, Israelin Jumala: Älkää antako keskuudessanne olevien profeettojen ja ennustajien pettää itseänne! Älkää uskoko unia, joita he teille kertovat. Silkkaa valhetta he julistavat teille minun nimissäni, en minä ole heitä lähettänyt, sanoo Herra.</a:t>
            </a:r>
          </a:p>
          <a:p>
            <a:r>
              <a:rPr lang="fi-FI" sz="3200" dirty="0">
                <a:latin typeface="HK Grotesk" panose="00000500000000000000"/>
              </a:rPr>
              <a:t>»Näin sanoo Herra: Kun Babylonian seitsemänkymmentä vuotta ovat kuluneet, minä otan teidät jälleen huomaani. Minä täytän lupaukseni ja tuon teidät takaisin omaan maahanne.” (Jer.29:4-10) </a:t>
            </a:r>
          </a:p>
        </p:txBody>
      </p:sp>
    </p:spTree>
    <p:extLst>
      <p:ext uri="{BB962C8B-B14F-4D97-AF65-F5344CB8AC3E}">
        <p14:creationId xmlns:p14="http://schemas.microsoft.com/office/powerpoint/2010/main" val="51221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74A2-2AAF-C9F5-953F-96BF05A4E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54216-D69F-24F7-D960-D7D81A857724}"/>
              </a:ext>
            </a:extLst>
          </p:cNvPr>
          <p:cNvSpPr>
            <a:spLocks noGrp="1"/>
          </p:cNvSpPr>
          <p:nvPr>
            <p:ph type="ctrTitle" idx="4294967295"/>
          </p:nvPr>
        </p:nvSpPr>
        <p:spPr>
          <a:xfrm>
            <a:off x="-1" y="326571"/>
            <a:ext cx="10776857" cy="1110343"/>
          </a:xfrm>
        </p:spPr>
        <p:txBody>
          <a:bodyPr>
            <a:normAutofit/>
          </a:bodyPr>
          <a:lstStyle/>
          <a:p>
            <a:pPr algn="ctr"/>
            <a:r>
              <a:rPr lang="fi-FI" sz="3600" b="1" dirty="0">
                <a:latin typeface="HK Grotesk"/>
                <a:ea typeface="Arial" charset="0"/>
                <a:cs typeface="Arial"/>
              </a:rPr>
              <a:t>Profeetta Jeremian elämä ja esimerkki toivon välittäjänä</a:t>
            </a:r>
            <a:endParaRPr lang="en-US" sz="3200" dirty="0">
              <a:latin typeface="HK Grotesk"/>
              <a:ea typeface="Arial" charset="0"/>
              <a:cs typeface="Arial"/>
            </a:endParaRPr>
          </a:p>
        </p:txBody>
      </p:sp>
      <p:sp>
        <p:nvSpPr>
          <p:cNvPr id="3" name="Tekstiruutu 2">
            <a:extLst>
              <a:ext uri="{FF2B5EF4-FFF2-40B4-BE49-F238E27FC236}">
                <a16:creationId xmlns:a16="http://schemas.microsoft.com/office/drawing/2014/main" id="{FBABB044-DDDB-026B-CE09-0C6D55D11DA1}"/>
              </a:ext>
            </a:extLst>
          </p:cNvPr>
          <p:cNvSpPr txBox="1"/>
          <p:nvPr/>
        </p:nvSpPr>
        <p:spPr>
          <a:xfrm>
            <a:off x="326570" y="1589314"/>
            <a:ext cx="11713029" cy="4462760"/>
          </a:xfrm>
          <a:prstGeom prst="rect">
            <a:avLst/>
          </a:prstGeom>
          <a:noFill/>
        </p:spPr>
        <p:txBody>
          <a:bodyPr wrap="square" rtlCol="0">
            <a:spAutoFit/>
          </a:bodyPr>
          <a:lstStyle/>
          <a:p>
            <a:r>
              <a:rPr lang="fi-FI" sz="2800" dirty="0">
                <a:latin typeface="HK Grotesk" panose="00000500000000000000"/>
              </a:rPr>
              <a:t>Jeremia eli syvästi oman kansansa vaiheissa, välitti nöyrästi, mutta rohkeasti hänelle annetun sanoman omalle kansalleen ja valoi omilla valinnoillaan tulevaisuuden uskoa.</a:t>
            </a:r>
          </a:p>
          <a:p>
            <a:endParaRPr lang="fi-FI" sz="2800" dirty="0">
              <a:latin typeface="HK Grotesk" panose="00000500000000000000"/>
            </a:endParaRPr>
          </a:p>
          <a:p>
            <a:r>
              <a:rPr lang="fi-FI" sz="2800" dirty="0">
                <a:latin typeface="HK Grotesk" panose="00000500000000000000"/>
              </a:rPr>
              <a:t>Siinä missä väärät profeetat lupasivat nopeaa ja helppoa ratkaisua, Jeremia kehotti odottamaan 70 vuotta! (Jer.25:12) Ei kuitenkaan toimettomana, vaan kaksin käsin elämään kiinni tarttuen ja tulevaisuutta rakentaen. Niin, että kun Jumalan aika on, kansa on valmis palaamaan omaan maahansa. 70 vuotta! Jumalan suunnitelmissa aikataulu on se, jossa me kaikista helpoimmin erehdymme</a:t>
            </a:r>
            <a:r>
              <a:rPr lang="fi-FI" sz="3200" dirty="0">
                <a:latin typeface="HK Grotesk" panose="00000500000000000000"/>
              </a:rPr>
              <a:t>. </a:t>
            </a:r>
          </a:p>
        </p:txBody>
      </p:sp>
    </p:spTree>
    <p:extLst>
      <p:ext uri="{BB962C8B-B14F-4D97-AF65-F5344CB8AC3E}">
        <p14:creationId xmlns:p14="http://schemas.microsoft.com/office/powerpoint/2010/main" val="302702987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sanlahetys_pp_suunnittelumalli" id="{C7C469DA-EE3D-4D03-90BC-6C83670B8CAF}" vid="{34755146-8FC1-4A19-A173-C8516951C882}"/>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m_2019_pp_suunnittelumalli" id="{16657E31-FF9F-4247-8E7C-D888BB6938EC}" vid="{620127BA-2A2F-489D-8413-B9E0242D97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264A1C48561548BA36A1C58622E2BF" ma:contentTypeVersion="18" ma:contentTypeDescription="Create a new document." ma:contentTypeScope="" ma:versionID="fc2c528dd925e8a651656d7c2a96472b">
  <xsd:schema xmlns:xsd="http://www.w3.org/2001/XMLSchema" xmlns:xs="http://www.w3.org/2001/XMLSchema" xmlns:p="http://schemas.microsoft.com/office/2006/metadata/properties" xmlns:ns3="fe9b634f-a9d6-467d-83db-779d33aa7d90" xmlns:ns4="9f531593-2023-4b63-8225-a5dd3de47b26" targetNamespace="http://schemas.microsoft.com/office/2006/metadata/properties" ma:root="true" ma:fieldsID="da4b1027f278b6404b35c88b84fd5fae" ns3:_="" ns4:_="">
    <xsd:import namespace="fe9b634f-a9d6-467d-83db-779d33aa7d90"/>
    <xsd:import namespace="9f531593-2023-4b63-8225-a5dd3de47b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b634f-a9d6-467d-83db-779d33aa7d9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descrip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531593-2023-4b63-8225-a5dd3de47b2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e9b634f-a9d6-467d-83db-779d33aa7d90" xsi:nil="true"/>
  </documentManagement>
</p:properties>
</file>

<file path=customXml/itemProps1.xml><?xml version="1.0" encoding="utf-8"?>
<ds:datastoreItem xmlns:ds="http://schemas.openxmlformats.org/officeDocument/2006/customXml" ds:itemID="{6EB48965-9842-4B32-9184-845C24DC9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9b634f-a9d6-467d-83db-779d33aa7d90"/>
    <ds:schemaRef ds:uri="9f531593-2023-4b63-8225-a5dd3de47b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456AF7-34B1-48F2-881F-E0B9A715C1A5}">
  <ds:schemaRefs>
    <ds:schemaRef ds:uri="http://schemas.microsoft.com/sharepoint/v3/contenttype/forms"/>
  </ds:schemaRefs>
</ds:datastoreItem>
</file>

<file path=customXml/itemProps3.xml><?xml version="1.0" encoding="utf-8"?>
<ds:datastoreItem xmlns:ds="http://schemas.openxmlformats.org/officeDocument/2006/customXml" ds:itemID="{C5928AAD-221A-47C2-AF62-E02F02C2C5EE}">
  <ds:schemaRefs>
    <ds:schemaRef ds:uri="9f531593-2023-4b63-8225-a5dd3de47b26"/>
    <ds:schemaRef ds:uri="http://www.w3.org/XML/1998/namespace"/>
    <ds:schemaRef ds:uri="http://purl.org/dc/elements/1.1/"/>
    <ds:schemaRef ds:uri="http://purl.org/dc/terms/"/>
    <ds:schemaRef ds:uri="fe9b634f-a9d6-467d-83db-779d33aa7d9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VEDOS_kansanlahetys_pp_suunnittelumalli_2026</Template>
  <TotalTime>272</TotalTime>
  <Words>1858</Words>
  <Application>Microsoft Office PowerPoint</Application>
  <PresentationFormat>Laajakuva</PresentationFormat>
  <Paragraphs>133</Paragraphs>
  <Slides>27</Slides>
  <Notes>25</Notes>
  <HiddenSlides>8</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27</vt:i4>
      </vt:variant>
    </vt:vector>
  </HeadingPairs>
  <TitlesOfParts>
    <vt:vector size="34" baseType="lpstr">
      <vt:lpstr>Arial</vt:lpstr>
      <vt:lpstr>Calibri</vt:lpstr>
      <vt:lpstr>Grotesque</vt:lpstr>
      <vt:lpstr>HK Grotesk</vt:lpstr>
      <vt:lpstr>Wingdings</vt:lpstr>
      <vt:lpstr>Office-teema</vt:lpstr>
      <vt:lpstr>1_Office-teema</vt:lpstr>
      <vt:lpstr>PowerPoint-esitys</vt:lpstr>
      <vt:lpstr>Kristus antaa sinulle tulevaisuuden ja toivon Teijo Peltola, kirkkoherra,  lähetystyöntekijä</vt:lpstr>
      <vt:lpstr>Jeremian kutsuminen ja tehtävä</vt:lpstr>
      <vt:lpstr>Jeremia suree kansaansa, joka kulkee uskottomuutensa vuoksi kohti tuhoa </vt:lpstr>
      <vt:lpstr>Jeremia suree kansaansa, joka kulkee uskottomuutensa vuoksi kohti tuhoa </vt:lpstr>
      <vt:lpstr>Totta pitää puhua, mutta tappiomielialaa ei saa luoda</vt:lpstr>
      <vt:lpstr>Jeremian välittämä toivon sanoma on kaksin käsin kiinni elämässä </vt:lpstr>
      <vt:lpstr>Jeremian välittämä toivon sanoma on kaksin käsin kiinni elämässä </vt:lpstr>
      <vt:lpstr>Profeetta Jeremian elämä ja esimerkki toivon välittäjänä</vt:lpstr>
      <vt:lpstr>Toivon indikaattorit </vt:lpstr>
      <vt:lpstr>Toivon indikaattorit </vt:lpstr>
      <vt:lpstr>Toivon indikaattorit </vt:lpstr>
      <vt:lpstr>Mitkä ovat meidän toivon indikaattorit?</vt:lpstr>
      <vt:lpstr>Toivon indikaattorit</vt:lpstr>
      <vt:lpstr>Toivon indikaattorit</vt:lpstr>
      <vt:lpstr>Toivon näkymä</vt:lpstr>
      <vt:lpstr>Katse kohti päämäärää</vt:lpstr>
      <vt:lpstr>Katse kohti päämäärää</vt:lpstr>
      <vt:lpstr> Kansanlähetyksen lähetystyötä ohjaavat suuntaviivat  </vt:lpstr>
      <vt:lpstr>PowerPoint-esitys</vt:lpstr>
      <vt:lpstr>TYÖMME ILMAN MESSIASTA OLEVIEN KESKUUDESSA</vt:lpstr>
      <vt:lpstr>TYÖMME ILMAN EVANKELIUMIA OLEVIEN KESKUUDESSA</vt:lpstr>
      <vt:lpstr>TYÖMME ILMAN RAAMATTUA OLEVIEN KESKUUDESSA</vt:lpstr>
      <vt:lpstr>TYÖMME ILMAN VAPAUTTA OLEVIEN KESKUUDESSA</vt:lpstr>
      <vt:lpstr>PowerPoint-esitys</vt:lpstr>
      <vt:lpstr>Oma kuvasi ja kutsusi lähetystyöhön – vastaa kysymykseen miksi?</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Hanna-Mari Vuorinen</dc:creator>
  <cp:lastModifiedBy>Minna Peltola</cp:lastModifiedBy>
  <cp:revision>14</cp:revision>
  <dcterms:created xsi:type="dcterms:W3CDTF">2026-02-02T09:38:39Z</dcterms:created>
  <dcterms:modified xsi:type="dcterms:W3CDTF">2026-07-02T15:17:46Z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0x01010090264A1C48561548BA36A1C58622E2BF</vt:lpwstr>
  </property>
</Properties>
</file>